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28"/>
  </p:notesMasterIdLst>
  <p:handoutMasterIdLst>
    <p:handoutMasterId r:id="rId29"/>
  </p:handoutMasterIdLst>
  <p:sldIdLst>
    <p:sldId id="561" r:id="rId2"/>
    <p:sldId id="485" r:id="rId3"/>
    <p:sldId id="564" r:id="rId4"/>
    <p:sldId id="566" r:id="rId5"/>
    <p:sldId id="562" r:id="rId6"/>
    <p:sldId id="486" r:id="rId7"/>
    <p:sldId id="563" r:id="rId8"/>
    <p:sldId id="477" r:id="rId9"/>
    <p:sldId id="530" r:id="rId10"/>
    <p:sldId id="531" r:id="rId11"/>
    <p:sldId id="558" r:id="rId12"/>
    <p:sldId id="568" r:id="rId13"/>
    <p:sldId id="621" r:id="rId14"/>
    <p:sldId id="585" r:id="rId15"/>
    <p:sldId id="584" r:id="rId16"/>
    <p:sldId id="577" r:id="rId17"/>
    <p:sldId id="622" r:id="rId18"/>
    <p:sldId id="625" r:id="rId19"/>
    <p:sldId id="617" r:id="rId20"/>
    <p:sldId id="623" r:id="rId21"/>
    <p:sldId id="624" r:id="rId22"/>
    <p:sldId id="542" r:id="rId23"/>
    <p:sldId id="618" r:id="rId24"/>
    <p:sldId id="550" r:id="rId25"/>
    <p:sldId id="626" r:id="rId26"/>
    <p:sldId id="549" r:id="rId2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434"/>
    <a:srgbClr val="E52EDC"/>
    <a:srgbClr val="FF6900"/>
    <a:srgbClr val="F4CEC9"/>
    <a:srgbClr val="9EBF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7" autoAdjust="0"/>
    <p:restoredTop sz="86376" autoAdjust="0"/>
  </p:normalViewPr>
  <p:slideViewPr>
    <p:cSldViewPr>
      <p:cViewPr varScale="1">
        <p:scale>
          <a:sx n="106" d="100"/>
          <a:sy n="106" d="100"/>
        </p:scale>
        <p:origin x="133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33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2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C7A310A2-6535-4417-8FA8-AA0E3BD8E381}" type="datetimeFigureOut">
              <a:rPr lang="en-US" smtClean="0"/>
              <a:t>4/18/20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2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F8B6821C-F382-4246-80AA-F937D9CF3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7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A968B9A5-E803-4C2D-B955-F74BDA24F802}" type="datetimeFigureOut">
              <a:rPr lang="en-US" smtClean="0"/>
              <a:t>4/18/20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A82CFD2B-B1E9-4286-B907-F22A15B9E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36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36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62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93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15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33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4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use SVD to solve square system of linear equations, but no advantage over LU decomposition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19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71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37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12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08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84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38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will be positive definite if full 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78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 n^2 + n^3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46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4/18/20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327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11B3707-FD6F-4357-B18B-37D39DF1D0B5}" type="datetimeFigureOut">
              <a:rPr lang="en-US" smtClean="0"/>
              <a:t>4/18/20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35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3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../media/image130.png"/><Relationship Id="rId5" Type="http://schemas.openxmlformats.org/officeDocument/2006/relationships/image" Target="../media/image34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68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8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49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56.png"/><Relationship Id="rId10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524000"/>
            <a:ext cx="8229600" cy="1470025"/>
          </a:xfrm>
        </p:spPr>
        <p:txBody>
          <a:bodyPr>
            <a:normAutofit/>
          </a:bodyPr>
          <a:lstStyle/>
          <a:p>
            <a:r>
              <a:rPr lang="en-US" dirty="0"/>
              <a:t>Singular Value Decomposition</a:t>
            </a:r>
            <a:br>
              <a:rPr lang="en-US" dirty="0"/>
            </a:br>
            <a:r>
              <a:rPr lang="en-US" dirty="0"/>
              <a:t>(matrix factorization)</a:t>
            </a:r>
          </a:p>
        </p:txBody>
      </p:sp>
    </p:spTree>
    <p:extLst>
      <p:ext uri="{BB962C8B-B14F-4D97-AF65-F5344CB8AC3E}">
        <p14:creationId xmlns:p14="http://schemas.microsoft.com/office/powerpoint/2010/main" val="368557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4800" y="1295400"/>
                <a:ext cx="8487833" cy="5343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charset="0"/>
                    <a:cs typeface="Cambria Math" charset="0"/>
                  </a:rPr>
                  <a:t>Singular values cannot be negative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400" b="1" dirty="0"/>
                  <a:t> is a positive semi-definite matrix </a:t>
                </a:r>
                <a:r>
                  <a:rPr lang="en-US" sz="2400" dirty="0"/>
                  <a:t>(for real matrices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charset="0"/>
                    <a:cs typeface="Cambria Math" charset="0"/>
                  </a:rPr>
                  <a:t>A matrix is positive definite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𝑩𝒙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for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charset="0"/>
                    <a:cs typeface="Cambria Math" charset="0"/>
                  </a:rPr>
                  <a:t>A matrix is positive semi-definite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𝑩𝒙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for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/>
                  <a:t> </a:t>
                </a:r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do we know about the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?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𝑨𝒙</m:t>
                              </m:r>
                            </m:e>
                          </m:d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pPr lvl="1"/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charset="0"/>
                    <a:cs typeface="Cambria Math" charset="0"/>
                  </a:rPr>
                  <a:t>Hence we know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is a positive semi-definite matrix</a:t>
                </a:r>
              </a:p>
              <a:p>
                <a:pPr lvl="1"/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charset="0"/>
                    <a:cs typeface="Cambria Math" charset="0"/>
                  </a:rPr>
                  <a:t>A positive semi-definite matrix has non-negative eigenvalues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𝑩𝒙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⟹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𝑩𝒙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95400"/>
                <a:ext cx="8487833" cy="5343386"/>
              </a:xfrm>
              <a:prstGeom prst="rect">
                <a:avLst/>
              </a:prstGeom>
              <a:blipFill>
                <a:blip r:embed="rId3"/>
                <a:stretch>
                  <a:fillRect l="-1198" t="-711" b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Box 148">
            <a:extLst>
              <a:ext uri="{FF2B5EF4-FFF2-40B4-BE49-F238E27FC236}">
                <a16:creationId xmlns:a16="http://schemas.microsoft.com/office/drawing/2014/main" id="{A51B355D-5B4E-924A-BCDB-A383D7DF6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81000"/>
            <a:ext cx="84582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Singular values are always non-negative</a:t>
            </a:r>
            <a:endParaRPr lang="en-US" sz="38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165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84DC097E-6E2E-7645-98C2-ACA1973284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367" y="245293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Cost of SVD</a:t>
            </a:r>
            <a:endParaRPr lang="en-US" sz="3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9D66E5-8C2B-3843-A601-81BD5F71EC66}"/>
                  </a:ext>
                </a:extLst>
              </p:cNvPr>
              <p:cNvSpPr/>
              <p:nvPr/>
            </p:nvSpPr>
            <p:spPr>
              <a:xfrm>
                <a:off x="228600" y="953179"/>
                <a:ext cx="8991600" cy="14542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The cost of an SVD is proportional to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𝒎</m:t>
                    </m:r>
                    <m:sSup>
                      <m:sSup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200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sz="2200" dirty="0"/>
                  <a:t>where the constant of proportionality constant ranging from 4 to 10 (or more) depending on the algorithm.</a:t>
                </a:r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E9D66E5-8C2B-3843-A601-81BD5F71EC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953179"/>
                <a:ext cx="8991600" cy="1454244"/>
              </a:xfrm>
              <a:prstGeom prst="rect">
                <a:avLst/>
              </a:prstGeom>
              <a:blipFill>
                <a:blip r:embed="rId3"/>
                <a:stretch>
                  <a:fillRect l="-705"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B41FDA3-52B5-EA49-BFFD-184C206A4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67" y="1840714"/>
            <a:ext cx="5964592" cy="47308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75BA110-40F0-C047-8873-22337348B92B}"/>
                  </a:ext>
                </a:extLst>
              </p:cNvPr>
              <p:cNvSpPr/>
              <p:nvPr/>
            </p:nvSpPr>
            <p:spPr>
              <a:xfrm>
                <a:off x="4572000" y="4572000"/>
                <a:ext cx="4343400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𝑆𝑉𝐷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𝑚𝑎𝑡𝑚𝑎𝑡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𝐿𝑈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>
                          <a:latin typeface="Cambria Math" panose="02040503050406030204" pitchFamily="18" charset="0"/>
                        </a:rPr>
                        <m:t>/3=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75BA110-40F0-C047-8873-22337348B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572000"/>
                <a:ext cx="4343400" cy="1200329"/>
              </a:xfrm>
              <a:prstGeom prst="rect">
                <a:avLst/>
              </a:prstGeom>
              <a:blipFill>
                <a:blip r:embed="rId5"/>
                <a:stretch>
                  <a:fillRect l="-292" t="-1042" b="-4167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8172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8">
            <a:extLst>
              <a:ext uri="{FF2B5EF4-FFF2-40B4-BE49-F238E27FC236}">
                <a16:creationId xmlns:a16="http://schemas.microsoft.com/office/drawing/2014/main" id="{F311D65C-61A7-224E-8DDE-31F53E964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367" y="245293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SVD summary:</a:t>
            </a:r>
            <a:endParaRPr lang="en-US" sz="3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F733B2D-67E9-1640-AD12-32B746C6421B}"/>
                  </a:ext>
                </a:extLst>
              </p:cNvPr>
              <p:cNvSpPr/>
              <p:nvPr/>
            </p:nvSpPr>
            <p:spPr>
              <a:xfrm>
                <a:off x="228600" y="1143000"/>
                <a:ext cx="8686800" cy="54420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SVD is a factorization of 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sz="2000" dirty="0"/>
                  <a:t> matrix into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</a:rPr>
                      <m:t>𝑨</m:t>
                    </m:r>
                    <m:r>
                      <a:rPr lang="en-US" sz="2000">
                        <a:latin typeface="Cambria Math" charset="0"/>
                      </a:rPr>
                      <m:t>=</m:t>
                    </m:r>
                    <m:r>
                      <a:rPr lang="en-US" sz="2000" b="1" i="1">
                        <a:latin typeface="Cambria Math" charset="0"/>
                      </a:rPr>
                      <m:t>𝑼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000" dirty="0"/>
                  <a:t> where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charset="0"/>
                      </a:rPr>
                      <m:t>𝑼</m:t>
                    </m:r>
                  </m:oMath>
                </a14:m>
                <a:r>
                  <a:rPr lang="en-US" sz="2000" dirty="0"/>
                  <a:t> is 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𝑚</m:t>
                    </m:r>
                  </m:oMath>
                </a14:m>
                <a:r>
                  <a:rPr lang="en-US" sz="2000" dirty="0"/>
                  <a:t> orthogonal matrix,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000" dirty="0"/>
                  <a:t> is 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sz="2000" dirty="0"/>
                  <a:t> orthogonal matrix 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sz="2000" dirty="0"/>
                  <a:t> is 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sz="2000" dirty="0"/>
                  <a:t> diagonal matrix.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reduced form: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latin typeface="Cambria Math" charset="0"/>
                      </a:rPr>
                      <m:t>𝑨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sub>
                        </m:sSub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sz="2000" dirty="0"/>
                  <a:t> is 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matrix,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matrix,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sz="2000" dirty="0"/>
                  <a:t> is 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matrix,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charset="0"/>
                    <a:cs typeface="Cambria Math" charset="0"/>
                  </a:rPr>
                  <a:t>The columns of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000" dirty="0">
                    <a:ea typeface="Cambria Math" charset="0"/>
                    <a:cs typeface="Cambria Math" charset="0"/>
                  </a:rPr>
                  <a:t> are the eigenvectors of the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000" dirty="0">
                    <a:ea typeface="Cambria Math" charset="0"/>
                    <a:cs typeface="Cambria Math" charset="0"/>
                  </a:rPr>
                  <a:t>, denoted the right singular vectors.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charset="0"/>
                  <a:cs typeface="Cambria Math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</a:t>
                </a:r>
                <a:r>
                  <a:rPr lang="en-US" sz="2000" dirty="0">
                    <a:ea typeface="Cambria Math" charset="0"/>
                    <a:cs typeface="Cambria Math" charset="0"/>
                  </a:rPr>
                  <a:t>The columns of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𝑼</m:t>
                    </m:r>
                  </m:oMath>
                </a14:m>
                <a:r>
                  <a:rPr lang="en-US" sz="2000" dirty="0">
                    <a:ea typeface="Cambria Math" charset="0"/>
                    <a:cs typeface="Cambria Math" charset="0"/>
                  </a:rPr>
                  <a:t> are the eigenvectors of the matrix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000" dirty="0">
                    <a:ea typeface="Cambria Math" charset="0"/>
                    <a:cs typeface="Cambria Math" charset="0"/>
                  </a:rPr>
                  <a:t>, denoted the left singular vectors.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Cambria Math" charset="0"/>
                  <a:cs typeface="Cambria Math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charset="0"/>
                    <a:cs typeface="Cambria Math" charset="0"/>
                  </a:rPr>
                  <a:t>The diagonal entries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000" dirty="0">
                    <a:ea typeface="Cambria Math" charset="0"/>
                    <a:cs typeface="Cambria Math" charset="0"/>
                  </a:rPr>
                  <a:t> are the 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ra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are called the singular values.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singular values are always non-negative (since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000" dirty="0">
                    <a:ea typeface="Cambria Math" charset="0"/>
                    <a:cs typeface="Cambria Math" charset="0"/>
                  </a:rPr>
                  <a:t> is a positive semi-definite matrix, the eigenvalues are always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F733B2D-67E9-1640-AD12-32B746C64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143000"/>
                <a:ext cx="8686800" cy="5442003"/>
              </a:xfrm>
              <a:prstGeom prst="rect">
                <a:avLst/>
              </a:prstGeom>
              <a:blipFill>
                <a:blip r:embed="rId2"/>
                <a:stretch>
                  <a:fillRect l="-584" t="-465" r="-876" b="-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340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524000"/>
            <a:ext cx="8229600" cy="1470025"/>
          </a:xfrm>
        </p:spPr>
        <p:txBody>
          <a:bodyPr>
            <a:normAutofit/>
          </a:bodyPr>
          <a:lstStyle/>
          <a:p>
            <a:r>
              <a:rPr lang="en-US" dirty="0"/>
              <a:t>Singular Value Decomposition</a:t>
            </a:r>
            <a:br>
              <a:rPr lang="en-US" dirty="0"/>
            </a:br>
            <a:r>
              <a:rPr lang="en-US" dirty="0"/>
              <a:t>(applications)</a:t>
            </a:r>
          </a:p>
        </p:txBody>
      </p:sp>
    </p:spTree>
    <p:extLst>
      <p:ext uri="{BB962C8B-B14F-4D97-AF65-F5344CB8AC3E}">
        <p14:creationId xmlns:p14="http://schemas.microsoft.com/office/powerpoint/2010/main" val="970037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7D44DB80-95AA-564B-8720-0D9B8F66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340" y="190178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1) Determining the rank of a matrix</a:t>
            </a:r>
            <a:endParaRPr lang="en-US" sz="3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9612A07-505D-3845-B895-199ACD7C2F14}"/>
                  </a:ext>
                </a:extLst>
              </p:cNvPr>
              <p:cNvSpPr/>
              <p:nvPr/>
            </p:nvSpPr>
            <p:spPr>
              <a:xfrm>
                <a:off x="0" y="1320000"/>
                <a:ext cx="7102475" cy="19682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</a:rPr>
                        <m:t>𝑨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2000" dirty="0"/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/>
                                  <m:e/>
                                </m:mr>
                                <m:mr>
                                  <m:e/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/>
                                </m:mr>
                                <m:mr>
                                  <m:e/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/>
                                  <m:e/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/>
                                  <m:e/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9612A07-505D-3845-B895-199ACD7C2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20000"/>
                <a:ext cx="7102475" cy="19682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C42BBD-7C06-F747-8EB8-22F06ECDEB0A}"/>
                  </a:ext>
                </a:extLst>
              </p:cNvPr>
              <p:cNvSpPr/>
              <p:nvPr/>
            </p:nvSpPr>
            <p:spPr>
              <a:xfrm>
                <a:off x="245340" y="1011732"/>
                <a:ext cx="7603260" cy="381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Suppose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rectangular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matrix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where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C42BBD-7C06-F747-8EB8-22F06ECDE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40" y="1011732"/>
                <a:ext cx="7603260" cy="381643"/>
              </a:xfrm>
              <a:prstGeom prst="rect">
                <a:avLst/>
              </a:prstGeom>
              <a:blipFill>
                <a:blip r:embed="rId4"/>
                <a:stretch>
                  <a:fillRect l="-500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D69B399-65CA-1B46-8493-E4132B279E7B}"/>
                  </a:ext>
                </a:extLst>
              </p:cNvPr>
              <p:cNvSpPr/>
              <p:nvPr/>
            </p:nvSpPr>
            <p:spPr>
              <a:xfrm>
                <a:off x="196849" y="4303824"/>
                <a:ext cx="1704184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𝑨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D69B399-65CA-1B46-8493-E4132B279E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49" y="4303824"/>
                <a:ext cx="1704184" cy="848566"/>
              </a:xfrm>
              <a:prstGeom prst="rect">
                <a:avLst/>
              </a:prstGeom>
              <a:blipFill>
                <a:blip r:embed="rId5"/>
                <a:stretch>
                  <a:fillRect l="-15441" t="-98529" b="-15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056C51A-35EE-EA4F-BB9F-079F3E058BEF}"/>
                  </a:ext>
                </a:extLst>
              </p:cNvPr>
              <p:cNvSpPr/>
              <p:nvPr/>
            </p:nvSpPr>
            <p:spPr>
              <a:xfrm>
                <a:off x="245340" y="5389359"/>
                <a:ext cx="3453638" cy="372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/>
                  <a:t> what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056C51A-35EE-EA4F-BB9F-079F3E058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40" y="5389359"/>
                <a:ext cx="3453638" cy="372666"/>
              </a:xfrm>
              <a:prstGeom prst="rect">
                <a:avLst/>
              </a:prstGeom>
              <a:blipFill>
                <a:blip r:embed="rId6"/>
                <a:stretch>
                  <a:fillRect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E2420AD-39B2-9846-B9A4-4FD4698C91AC}"/>
                  </a:ext>
                </a:extLst>
              </p:cNvPr>
              <p:cNvSpPr/>
              <p:nvPr/>
            </p:nvSpPr>
            <p:spPr>
              <a:xfrm>
                <a:off x="245340" y="6107785"/>
                <a:ext cx="24750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/>
                  <a:t>In general,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E2420AD-39B2-9846-B9A4-4FD4698C9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40" y="6107785"/>
                <a:ext cx="2475037" cy="369332"/>
              </a:xfrm>
              <a:prstGeom prst="rect">
                <a:avLst/>
              </a:prstGeom>
              <a:blipFill>
                <a:blip r:embed="rId7"/>
                <a:stretch>
                  <a:fillRect l="-153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3647E21-705E-E54B-871B-B6463BA9B516}"/>
              </a:ext>
            </a:extLst>
          </p:cNvPr>
          <p:cNvSpPr/>
          <p:nvPr/>
        </p:nvSpPr>
        <p:spPr>
          <a:xfrm>
            <a:off x="4267200" y="5389359"/>
            <a:ext cx="3242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A) 1</a:t>
            </a:r>
          </a:p>
          <a:p>
            <a:r>
              <a:rPr lang="en-US" dirty="0"/>
              <a:t>	B) n</a:t>
            </a:r>
          </a:p>
          <a:p>
            <a:r>
              <a:rPr lang="en-US" dirty="0"/>
              <a:t>	C) depends on the matrix</a:t>
            </a:r>
          </a:p>
          <a:p>
            <a:r>
              <a:rPr lang="en-US" dirty="0"/>
              <a:t>	D) NOTA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E472656-3752-3945-88E8-A81101AD01DA}"/>
                  </a:ext>
                </a:extLst>
              </p:cNvPr>
              <p:cNvSpPr/>
              <p:nvPr/>
            </p:nvSpPr>
            <p:spPr>
              <a:xfrm>
                <a:off x="217631" y="3113814"/>
                <a:ext cx="8541636" cy="10831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charset="0"/>
                      </a:rPr>
                      <m:t>𝑨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E472656-3752-3945-88E8-A81101AD0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31" y="3113814"/>
                <a:ext cx="8541636" cy="1083182"/>
              </a:xfrm>
              <a:prstGeom prst="rect">
                <a:avLst/>
              </a:prstGeom>
              <a:blipFill>
                <a:blip r:embed="rId8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778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7D44DB80-95AA-564B-8720-0D9B8F66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Rank of a matrix</a:t>
            </a:r>
            <a:endParaRPr lang="en-US" sz="3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C42BBD-7C06-F747-8EB8-22F06ECDEB0A}"/>
                  </a:ext>
                </a:extLst>
              </p:cNvPr>
              <p:cNvSpPr/>
              <p:nvPr/>
            </p:nvSpPr>
            <p:spPr>
              <a:xfrm>
                <a:off x="245340" y="1011732"/>
                <a:ext cx="760326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For general rectangular matrix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 smtClean="0"/>
                      <m:t>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000" dirty="0"/>
                  <a:t> with dimensions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the reduced SVD is: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C42BBD-7C06-F747-8EB8-22F06ECDE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40" y="1011732"/>
                <a:ext cx="7603260" cy="400110"/>
              </a:xfrm>
              <a:prstGeom prst="rect">
                <a:avLst/>
              </a:prstGeom>
              <a:blipFill>
                <a:blip r:embed="rId3"/>
                <a:stretch>
                  <a:fillRect l="-667" t="-312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D69B399-65CA-1B46-8493-E4132B279E7B}"/>
                  </a:ext>
                </a:extLst>
              </p:cNvPr>
              <p:cNvSpPr/>
              <p:nvPr/>
            </p:nvSpPr>
            <p:spPr>
              <a:xfrm>
                <a:off x="5254103" y="2231497"/>
                <a:ext cx="2208105" cy="1138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</a:rPr>
                        <m:t>𝑨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D69B399-65CA-1B46-8493-E4132B279E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103" y="2231497"/>
                <a:ext cx="2208105" cy="1138260"/>
              </a:xfrm>
              <a:prstGeom prst="rect">
                <a:avLst/>
              </a:prstGeom>
              <a:blipFill>
                <a:blip r:embed="rId4"/>
                <a:stretch>
                  <a:fillRect l="-19429" t="-101111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F74F7CA-947E-D140-A0B9-837B0E3FCCA0}"/>
                  </a:ext>
                </a:extLst>
              </p:cNvPr>
              <p:cNvSpPr/>
              <p:nvPr/>
            </p:nvSpPr>
            <p:spPr>
              <a:xfrm>
                <a:off x="1214585" y="1570269"/>
                <a:ext cx="2765181" cy="624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3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sSub>
                        <m:sSub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F74F7CA-947E-D140-A0B9-837B0E3FCC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585" y="1570269"/>
                <a:ext cx="2765181" cy="6246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0F751C1-BF5B-5B46-BF5B-A01EEDA32D47}"/>
                  </a:ext>
                </a:extLst>
              </p:cNvPr>
              <p:cNvSpPr txBox="1"/>
              <p:nvPr/>
            </p:nvSpPr>
            <p:spPr>
              <a:xfrm>
                <a:off x="561929" y="2517101"/>
                <a:ext cx="7334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0F751C1-BF5B-5B46-BF5B-A01EEDA32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29" y="2517101"/>
                <a:ext cx="733471" cy="369332"/>
              </a:xfrm>
              <a:prstGeom prst="rect">
                <a:avLst/>
              </a:prstGeom>
              <a:blipFill>
                <a:blip r:embed="rId6"/>
                <a:stretch>
                  <a:fillRect l="-3390" r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347362-3871-284B-B661-B33CC2FDADB4}"/>
                  </a:ext>
                </a:extLst>
              </p:cNvPr>
              <p:cNvSpPr txBox="1"/>
              <p:nvPr/>
            </p:nvSpPr>
            <p:spPr>
              <a:xfrm>
                <a:off x="1752600" y="2514826"/>
                <a:ext cx="7308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347362-3871-284B-B661-B33CC2FDA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514826"/>
                <a:ext cx="730841" cy="369332"/>
              </a:xfrm>
              <a:prstGeom prst="rect">
                <a:avLst/>
              </a:prstGeom>
              <a:blipFill>
                <a:blip r:embed="rId7"/>
                <a:stretch>
                  <a:fillRect l="-3390" r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A54B547-860E-B247-8DC5-08BB799D5DE3}"/>
                  </a:ext>
                </a:extLst>
              </p:cNvPr>
              <p:cNvSpPr txBox="1"/>
              <p:nvPr/>
            </p:nvSpPr>
            <p:spPr>
              <a:xfrm>
                <a:off x="2407492" y="2895531"/>
                <a:ext cx="64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A54B547-860E-B247-8DC5-08BB799D5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92" y="2895531"/>
                <a:ext cx="646459" cy="369332"/>
              </a:xfrm>
              <a:prstGeom prst="rect">
                <a:avLst/>
              </a:prstGeom>
              <a:blipFill>
                <a:blip r:embed="rId8"/>
                <a:stretch>
                  <a:fillRect l="-11765" t="-3448" r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CB3106-888D-A14A-9AFF-91A1E7F614BA}"/>
                  </a:ext>
                </a:extLst>
              </p:cNvPr>
              <p:cNvSpPr txBox="1"/>
              <p:nvPr/>
            </p:nvSpPr>
            <p:spPr>
              <a:xfrm>
                <a:off x="3859461" y="2474378"/>
                <a:ext cx="7164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CB3106-888D-A14A-9AFF-91A1E7F61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461" y="2474378"/>
                <a:ext cx="716415" cy="369332"/>
              </a:xfrm>
              <a:prstGeom prst="rect">
                <a:avLst/>
              </a:prstGeom>
              <a:blipFill>
                <a:blip r:embed="rId9"/>
                <a:stretch>
                  <a:fillRect l="-8772" t="-10000" r="-3509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341D701-2CC8-2047-A11F-16CA91D05AC8}"/>
              </a:ext>
            </a:extLst>
          </p:cNvPr>
          <p:cNvCxnSpPr>
            <a:cxnSpLocks/>
          </p:cNvCxnSpPr>
          <p:nvPr/>
        </p:nvCxnSpPr>
        <p:spPr>
          <a:xfrm flipH="1">
            <a:off x="928664" y="2148773"/>
            <a:ext cx="595336" cy="377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DBE1029-86FC-A340-A68F-05DDCADB2DB9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2118021" y="2137400"/>
            <a:ext cx="229915" cy="377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6E5AE8-7DB3-8D47-87F1-7E912912D353}"/>
              </a:ext>
            </a:extLst>
          </p:cNvPr>
          <p:cNvCxnSpPr>
            <a:cxnSpLocks/>
          </p:cNvCxnSpPr>
          <p:nvPr/>
        </p:nvCxnSpPr>
        <p:spPr>
          <a:xfrm flipH="1">
            <a:off x="2714671" y="2148773"/>
            <a:ext cx="44353" cy="746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5748A0-EC61-3143-9D2F-F06E452D301D}"/>
              </a:ext>
            </a:extLst>
          </p:cNvPr>
          <p:cNvCxnSpPr>
            <a:cxnSpLocks/>
          </p:cNvCxnSpPr>
          <p:nvPr/>
        </p:nvCxnSpPr>
        <p:spPr>
          <a:xfrm>
            <a:off x="3402245" y="2053226"/>
            <a:ext cx="576942" cy="417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22E6628-63BF-3A4C-95EC-6EFB8D2E09BC}"/>
                  </a:ext>
                </a:extLst>
              </p:cNvPr>
              <p:cNvSpPr/>
              <p:nvPr/>
            </p:nvSpPr>
            <p:spPr>
              <a:xfrm>
                <a:off x="5316004" y="1689295"/>
                <a:ext cx="2228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22E6628-63BF-3A4C-95EC-6EFB8D2E0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004" y="1689295"/>
                <a:ext cx="2228239" cy="461665"/>
              </a:xfrm>
              <a:prstGeom prst="rect">
                <a:avLst/>
              </a:prstGeom>
              <a:blipFill>
                <a:blip r:embed="rId10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90CA13A-E613-D745-AA5C-34DE5CEC4AD8}"/>
                  </a:ext>
                </a:extLst>
              </p:cNvPr>
              <p:cNvSpPr/>
              <p:nvPr/>
            </p:nvSpPr>
            <p:spPr>
              <a:xfrm>
                <a:off x="2760161" y="3531390"/>
                <a:ext cx="3564501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/>
                                  <m:e/>
                                </m:mr>
                                <m:mr>
                                  <m:e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/>
                                </m:mr>
                                <m:mr>
                                  <m:e/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mr>
                                <m:mr>
                                  <m:e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/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90CA13A-E613-D745-AA5C-34DE5CEC4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161" y="3531390"/>
                <a:ext cx="3564501" cy="9840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1F26F91-8218-814F-967B-02AE536DB50D}"/>
                  </a:ext>
                </a:extLst>
              </p:cNvPr>
              <p:cNvSpPr/>
              <p:nvPr/>
            </p:nvSpPr>
            <p:spPr>
              <a:xfrm>
                <a:off x="298071" y="3276600"/>
                <a:ext cx="2165016" cy="1721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/>
                                  <m:e/>
                                </m:mr>
                                <m:mr>
                                  <m:e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/>
                                </m:mr>
                                <m:mr>
                                  <m:e/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/>
                                  <m:e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1F26F91-8218-814F-967B-02AE536DB5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71" y="3276600"/>
                <a:ext cx="2165016" cy="17214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7ACFAF1-61C5-3D4F-B69B-8614F8FB3A15}"/>
                  </a:ext>
                </a:extLst>
              </p:cNvPr>
              <p:cNvSpPr/>
              <p:nvPr/>
            </p:nvSpPr>
            <p:spPr>
              <a:xfrm>
                <a:off x="245340" y="5089012"/>
                <a:ext cx="8212860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charset="0"/>
                          </a:rPr>
                          <m:t>𝑨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(Full rank matrix)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In general,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charset="0"/>
                          </a:rPr>
                          <m:t>𝑨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000" dirty="0"/>
                  <a:t> is the number of non-zero singular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(Rank deficient)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7ACFAF1-61C5-3D4F-B69B-8614F8FB3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40" y="5089012"/>
                <a:ext cx="8212860" cy="1938992"/>
              </a:xfrm>
              <a:prstGeom prst="rect">
                <a:avLst/>
              </a:prstGeom>
              <a:blipFill>
                <a:blip r:embed="rId13"/>
                <a:stretch>
                  <a:fillRect l="-617" t="-1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992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F317A8-D88F-6A4A-B245-316D092CEBF8}"/>
                  </a:ext>
                </a:extLst>
              </p:cNvPr>
              <p:cNvSpPr/>
              <p:nvPr/>
            </p:nvSpPr>
            <p:spPr>
              <a:xfrm>
                <a:off x="213783" y="1371600"/>
                <a:ext cx="8458200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 rank of </a:t>
                </a:r>
                <a:r>
                  <a:rPr lang="en-US" sz="2400" b="1" dirty="0"/>
                  <a:t>A</a:t>
                </a:r>
                <a:r>
                  <a:rPr lang="en-US" sz="2400" dirty="0"/>
                  <a:t> equals the number of non-zero singular values which is the same as the number of non-zero diagonal elements in </a:t>
                </a:r>
                <a:r>
                  <a:rPr lang="el-GR" sz="2400" b="1" dirty="0"/>
                  <a:t>Σ</a:t>
                </a:r>
                <a:r>
                  <a:rPr lang="en-US" sz="2400" dirty="0"/>
                  <a:t>.</a:t>
                </a:r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 Rounding errors may lead to small but non-zero singular values in a rank deficient matrix, hence the rank of a matrix determined by the number of non-zero singular values is sometimes called “effective rank”.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right-singular vectors (columns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400" dirty="0"/>
                  <a:t>) corresponding to vanishing singular values span the null space of </a:t>
                </a:r>
                <a:r>
                  <a:rPr lang="en-US" sz="2400" b="1" dirty="0"/>
                  <a:t>A</a:t>
                </a:r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left-singular vectors (columns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2400" dirty="0"/>
                  <a:t>) corresponding to the non-zero singular values of </a:t>
                </a:r>
                <a:r>
                  <a:rPr lang="en-US" sz="2400" b="1" dirty="0"/>
                  <a:t>A</a:t>
                </a:r>
                <a:r>
                  <a:rPr lang="en-US" sz="2400" dirty="0"/>
                  <a:t> span the range of </a:t>
                </a:r>
                <a:r>
                  <a:rPr lang="en-US" sz="2400" b="1" dirty="0"/>
                  <a:t>A</a:t>
                </a:r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F317A8-D88F-6A4A-B245-316D092CE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83" y="1371600"/>
                <a:ext cx="8458200" cy="3785652"/>
              </a:xfrm>
              <a:prstGeom prst="rect">
                <a:avLst/>
              </a:prstGeom>
              <a:blipFill>
                <a:blip r:embed="rId2"/>
                <a:stretch>
                  <a:fillRect l="-900" t="-1678" r="-1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148">
            <a:extLst>
              <a:ext uri="{FF2B5EF4-FFF2-40B4-BE49-F238E27FC236}">
                <a16:creationId xmlns:a16="http://schemas.microsoft.com/office/drawing/2014/main" id="{704D9F12-1CC9-6F4F-84EB-0BA41B6CC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Rank of a matrix</a:t>
            </a:r>
            <a:endParaRPr lang="en-US" sz="3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422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3437F985-19E6-CB48-862F-6218A3B48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340" y="190178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2) Pseudo-inverse</a:t>
            </a:r>
            <a:endParaRPr lang="en-US" sz="3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221C5E-787B-8442-924A-3CA121F001E8}"/>
                  </a:ext>
                </a:extLst>
              </p:cNvPr>
              <p:cNvSpPr txBox="1"/>
              <p:nvPr/>
            </p:nvSpPr>
            <p:spPr>
              <a:xfrm>
                <a:off x="533400" y="1219200"/>
                <a:ext cx="8724420" cy="4971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ea typeface="Cambria Math" panose="02040503050406030204" pitchFamily="18" charset="0"/>
                  </a:rPr>
                  <a:t>Problem: </a:t>
                </a:r>
                <a:r>
                  <a:rPr lang="en-US" sz="2400" dirty="0">
                    <a:ea typeface="Cambria Math" panose="02040503050406030204" pitchFamily="18" charset="0"/>
                  </a:rPr>
                  <a:t>if</a:t>
                </a:r>
                <a:r>
                  <a:rPr lang="en-US" sz="2400" b="1" dirty="0">
                    <a:ea typeface="Cambria Math" panose="02040503050406030204" pitchFamily="18" charset="0"/>
                  </a:rPr>
                  <a:t> A </a:t>
                </a:r>
                <a:r>
                  <a:rPr lang="en-US" sz="2400" dirty="0">
                    <a:ea typeface="Cambria Math" panose="02040503050406030204" pitchFamily="18" charset="0"/>
                  </a:rPr>
                  <a:t>is rank-deficient,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sz="2400" dirty="0"/>
                  <a:t> is not be invertible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How to fix it: </a:t>
                </a:r>
                <a:r>
                  <a:rPr lang="en-US" sz="2400" dirty="0"/>
                  <a:t>Define the Pseudo Inverse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Pseudo-Inverse of a diagonal matrix</a:t>
                </a:r>
                <a:r>
                  <a:rPr lang="en-US" sz="2400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𝚺</m:t>
                                </m:r>
                              </m:e>
                              <m: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Pseudo-Inverse of a matrix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r>
                  <a:rPr lang="en-US" sz="2400" dirty="0"/>
                  <a:t>	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221C5E-787B-8442-924A-3CA121F00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219200"/>
                <a:ext cx="8724420" cy="4971297"/>
              </a:xfrm>
              <a:prstGeom prst="rect">
                <a:avLst/>
              </a:prstGeom>
              <a:blipFill>
                <a:blip r:embed="rId2"/>
                <a:stretch>
                  <a:fillRect l="-1308" t="-10486" b="-47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878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51366" y="193146"/>
            <a:ext cx="886424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3) Matrix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25F086-00FC-2C4C-8FCF-7DBCC0658506}"/>
                  </a:ext>
                </a:extLst>
              </p:cNvPr>
              <p:cNvSpPr/>
              <p:nvPr/>
            </p:nvSpPr>
            <p:spPr>
              <a:xfrm>
                <a:off x="270664" y="1143000"/>
                <a:ext cx="8850372" cy="5866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b="1" dirty="0">
                    <a:latin typeface="Times" pitchFamily="2" charset="0"/>
                  </a:rPr>
                  <a:t>The Euclidean norm of an orthogonal matrix is equal to 1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b="1" dirty="0">
                  <a:latin typeface="Times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1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mr-IN" sz="20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0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000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𝑼𝒙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mr-IN" sz="20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mr-IN" sz="20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mr-IN" sz="2000" dirty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=</m:t>
                                  </m:r>
                                  <m:r>
                                    <a:rPr 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lim>
                              </m:limLow>
                            </m:fNam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𝑼𝒙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𝑼𝒙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rad>
                            </m:e>
                          </m:func>
                        </m:e>
                      </m:func>
                      <m:func>
                        <m:funcPr>
                          <m:ctrlPr>
                            <a:rPr lang="mr-IN" sz="20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sz="20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mr-IN" sz="20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000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sz="20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rad>
                        </m:e>
                      </m:func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mr-IN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000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latin typeface="Times" pitchFamily="2" charset="0"/>
                </a:endParaRPr>
              </a:p>
              <a:p>
                <a:endParaRPr lang="en-US" sz="2200" b="1" dirty="0">
                  <a:latin typeface="Times" pitchFamily="2" charset="0"/>
                </a:endParaRPr>
              </a:p>
              <a:p>
                <a:endParaRPr lang="en-US" sz="2200" b="1" dirty="0">
                  <a:latin typeface="Times" pitchFamily="2" charset="0"/>
                </a:endParaRPr>
              </a:p>
              <a:p>
                <a:r>
                  <a:rPr lang="en-US" sz="2200" b="1" dirty="0">
                    <a:latin typeface="Times" pitchFamily="2" charset="0"/>
                  </a:rPr>
                  <a:t>The Euclidean norm of a matrix is given by the largest singular value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b="1" dirty="0">
                  <a:latin typeface="Times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b="1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𝑨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b="1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mr-IN" sz="2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sz="20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sz="2000" dirty="0">
                                <a:solidFill>
                                  <a:srgbClr val="0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=</m:t>
                            </m:r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𝑨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  <m:t>=</m:t>
                        </m:r>
                      </m:e>
                    </m:func>
                    <m:func>
                      <m:funcPr>
                        <m:ctrlPr>
                          <a:rPr lang="mr-IN" sz="2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sz="20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sz="2000" dirty="0">
                                <a:solidFill>
                                  <a:srgbClr val="0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=</m:t>
                            </m:r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>
                                    <a:latin typeface="Cambria Math" charset="0"/>
                                  </a:rPr>
                                  <m:t>𝑼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𝚺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p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r>
                  <a:rPr lang="mr-IN" sz="20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mr-IN" sz="2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sz="20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mr-IN" sz="20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sz="2000" dirty="0">
                                <a:solidFill>
                                  <a:srgbClr val="0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=</m:t>
                            </m:r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𝚺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p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  <m:t>=</m:t>
                        </m:r>
                      </m:e>
                    </m:func>
                  </m:oMath>
                </a14:m>
                <a:endParaRPr lang="en-US" sz="2000" b="1" dirty="0">
                  <a:ea typeface="Cambria Math" charset="0"/>
                </a:endParaRPr>
              </a:p>
              <a:p>
                <a:endParaRPr lang="en-US" sz="2000" dirty="0"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mr-IN" sz="20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0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000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𝑽</m:t>
                                          </m:r>
                                        </m:e>
                                        <m:sup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p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𝚺</m:t>
                                  </m:r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  <m:sup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mr-IN" sz="20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mr-IN" sz="20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mr-IN" sz="2000" dirty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</a:rPr>
                                            <m:t>𝒚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=</m:t>
                                  </m:r>
                                  <m:r>
                                    <a:rPr 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𝚺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=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charset="0"/>
                            </a:rPr>
                            <m:t>max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dirty="0"/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ea typeface="Cambria Math" charset="0"/>
                  <a:cs typeface="Cambria Math" charset="0"/>
                </a:endParaRPr>
              </a:p>
              <a:p>
                <a:endParaRPr lang="en-US" sz="2000" dirty="0">
                  <a:ea typeface="Cambria Math" charset="0"/>
                  <a:cs typeface="Cambria Math" charset="0"/>
                </a:endParaRPr>
              </a:p>
              <a:p>
                <a:r>
                  <a:rPr lang="en-US" sz="2000" dirty="0">
                    <a:ea typeface="Cambria Math" charset="0"/>
                    <a:cs typeface="Cambria Math" charset="0"/>
                  </a:rPr>
                  <a:t>Where we used the fact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charset="0"/>
                      </a:rPr>
                      <m:t>=1</m:t>
                    </m:r>
                  </m:oMath>
                </a14:m>
                <a:r>
                  <a:rPr lang="en-US" sz="2000" dirty="0"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𝑽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charset="0"/>
                      </a:rPr>
                      <m:t>=1</m:t>
                    </m:r>
                  </m:oMath>
                </a14:m>
                <a:r>
                  <a:rPr lang="en-US" sz="20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diagonal</a:t>
                </a:r>
                <a:endParaRPr lang="en-US" sz="2000" dirty="0">
                  <a:ea typeface="Cambria Math" charset="0"/>
                  <a:cs typeface="Cambria Math" charset="0"/>
                </a:endParaRPr>
              </a:p>
              <a:p>
                <a:endParaRPr lang="en-US" sz="2000" dirty="0"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𝑨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ea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2000" dirty="0">
                  <a:ea typeface="Cambria Math" charset="0"/>
                  <a:cs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b="1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25F086-00FC-2C4C-8FCF-7DBCC06585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4" y="1143000"/>
                <a:ext cx="8850372" cy="5866478"/>
              </a:xfrm>
              <a:prstGeom prst="rect">
                <a:avLst/>
              </a:prstGeom>
              <a:blipFill>
                <a:blip r:embed="rId2"/>
                <a:stretch>
                  <a:fillRect l="-716" t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1397FAA-2FCD-304E-A565-8B24DC8CBEC5}"/>
                  </a:ext>
                </a:extLst>
              </p:cNvPr>
              <p:cNvSpPr/>
              <p:nvPr/>
            </p:nvSpPr>
            <p:spPr>
              <a:xfrm>
                <a:off x="5562600" y="6295522"/>
                <a:ext cx="2959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434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43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rgbClr val="00743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434"/>
                    </a:solidFill>
                  </a:rPr>
                  <a:t> is the largest singular value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1397FAA-2FCD-304E-A565-8B24DC8CB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6295522"/>
                <a:ext cx="2959080" cy="369332"/>
              </a:xfrm>
              <a:prstGeom prst="rect">
                <a:avLst/>
              </a:prstGeom>
              <a:blipFill>
                <a:blip r:embed="rId3"/>
                <a:stretch>
                  <a:fillRect t="-3333" r="-42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228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51366" y="193146"/>
            <a:ext cx="862562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4) Norm for the inverse of a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25F086-00FC-2C4C-8FCF-7DBCC0658506}"/>
                  </a:ext>
                </a:extLst>
              </p:cNvPr>
              <p:cNvSpPr/>
              <p:nvPr/>
            </p:nvSpPr>
            <p:spPr>
              <a:xfrm>
                <a:off x="228600" y="1219200"/>
                <a:ext cx="8748392" cy="3953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b="1" dirty="0">
                    <a:latin typeface="Times" pitchFamily="2" charset="0"/>
                  </a:rPr>
                  <a:t>The Euclidean norm of the inverse of a square-matrix is given by:</a:t>
                </a:r>
              </a:p>
              <a:p>
                <a:endParaRPr lang="en-US" sz="2200" b="1" dirty="0">
                  <a:latin typeface="Times" pitchFamily="2" charset="0"/>
                </a:endParaRPr>
              </a:p>
              <a:p>
                <a:r>
                  <a:rPr lang="en-US" sz="2400" dirty="0">
                    <a:ea typeface="Cambria Math" charset="0"/>
                  </a:rPr>
                  <a:t>Assume here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charset="0"/>
                      </a:rPr>
                      <m:t>𝑨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ea typeface="Cambria Math" charset="0"/>
                  </a:rPr>
                  <a:t>is full rank, so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charset="0"/>
                          </a:rPr>
                          <m:t>𝑨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ea typeface="Cambria Math" charset="0"/>
                  </a:rPr>
                  <a:t>  exists</a:t>
                </a:r>
              </a:p>
              <a:p>
                <a:endParaRPr lang="en-US" sz="2200" b="1" dirty="0">
                  <a:latin typeface="Times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1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mr-IN" sz="20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0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000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1" i="1">
                                          <a:latin typeface="Cambria Math" charset="0"/>
                                        </a:rPr>
                                        <m:t>𝑼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𝚺</m:t>
                                      </m:r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𝑽</m:t>
                                          </m:r>
                                        </m:e>
                                        <m:sup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p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mr-IN" sz="20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mr-IN" sz="20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mr-IN" sz="2000" dirty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=</m:t>
                                  </m:r>
                                  <m:r>
                                    <a:rPr lang="en-US" sz="2000" i="1" dirty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𝚺</m:t>
                                          </m:r>
                                        </m:e>
                                        <m:sup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𝑼</m:t>
                                          </m:r>
                                        </m:e>
                                        <m:sup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p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sz="2000" b="1" dirty="0">
                  <a:ea typeface="Cambria Math" charset="0"/>
                </a:endParaRPr>
              </a:p>
              <a:p>
                <a:endParaRPr lang="en-US" sz="2000" dirty="0">
                  <a:ea typeface="Cambria Math" charset="0"/>
                  <a:cs typeface="Cambria Math" charset="0"/>
                </a:endParaRPr>
              </a:p>
              <a:p>
                <a:r>
                  <a:rPr lang="en-US" sz="2000" dirty="0">
                    <a:ea typeface="Cambria Math" charset="0"/>
                    <a:cs typeface="Cambria Math" charset="0"/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charset="0"/>
                      </a:rPr>
                      <m:t>=1</m:t>
                    </m:r>
                  </m:oMath>
                </a14:m>
                <a:r>
                  <a:rPr lang="en-US" sz="2000" dirty="0">
                    <a:ea typeface="Cambria Math" charset="0"/>
                    <a:cs typeface="Cambria Math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𝑽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charset="0"/>
                      </a:rPr>
                      <m:t>=1</m:t>
                    </m:r>
                  </m:oMath>
                </a14:m>
                <a:r>
                  <a:rPr lang="en-US" sz="2000" dirty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diagonal </a:t>
                </a:r>
                <a:r>
                  <a:rPr lang="en-US" sz="2000" dirty="0">
                    <a:ea typeface="Cambria Math" charset="0"/>
                    <a:cs typeface="Cambria Math" charset="0"/>
                  </a:rPr>
                  <a:t>then</a:t>
                </a:r>
              </a:p>
              <a:p>
                <a:endParaRPr lang="en-US" sz="2000" dirty="0"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b="1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den>
                    </m:f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ea typeface="Cambria Math" charset="0"/>
                  </a:rPr>
                  <a:t> </a:t>
                </a:r>
                <a:endParaRPr lang="en-US" sz="2000" dirty="0">
                  <a:ea typeface="Cambria Math" charset="0"/>
                  <a:cs typeface="Cambria Math" charset="0"/>
                </a:endParaRPr>
              </a:p>
              <a:p>
                <a:endParaRPr lang="en-US" sz="2000" dirty="0">
                  <a:ea typeface="Cambria Math" charset="0"/>
                  <a:cs typeface="Cambria Math" charset="0"/>
                </a:endParaRPr>
              </a:p>
              <a:p>
                <a:endParaRPr lang="en-US" sz="200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25F086-00FC-2C4C-8FCF-7DBCC06585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19200"/>
                <a:ext cx="8748392" cy="3953775"/>
              </a:xfrm>
              <a:prstGeom prst="rect">
                <a:avLst/>
              </a:prstGeom>
              <a:blipFill>
                <a:blip r:embed="rId2"/>
                <a:stretch>
                  <a:fillRect l="-1014" t="-1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286D19-6F3F-804E-A24F-65C169F07E92}"/>
                  </a:ext>
                </a:extLst>
              </p:cNvPr>
              <p:cNvSpPr/>
              <p:nvPr/>
            </p:nvSpPr>
            <p:spPr>
              <a:xfrm>
                <a:off x="3962400" y="4038600"/>
                <a:ext cx="31450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434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43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43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434"/>
                    </a:solidFill>
                  </a:rPr>
                  <a:t> is the smallest singular value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286D19-6F3F-804E-A24F-65C169F07E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4038600"/>
                <a:ext cx="3145028" cy="369332"/>
              </a:xfrm>
              <a:prstGeom prst="rect">
                <a:avLst/>
              </a:prstGeom>
              <a:blipFill>
                <a:blip r:embed="rId3"/>
                <a:stretch>
                  <a:fillRect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198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51367" y="245293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Singular Value Decomposition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D1B474-ECA1-9E41-AE8F-5A4A3CC90657}"/>
                  </a:ext>
                </a:extLst>
              </p:cNvPr>
              <p:cNvSpPr txBox="1"/>
              <p:nvPr/>
            </p:nvSpPr>
            <p:spPr>
              <a:xfrm>
                <a:off x="351367" y="1058056"/>
                <a:ext cx="8183033" cy="6175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The SVD is a factorization of a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sz="2200" dirty="0"/>
                  <a:t> matrix into</a:t>
                </a:r>
              </a:p>
              <a:p>
                <a:endParaRPr lang="en-US" sz="22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200" b="1" i="1">
                        <a:latin typeface="Cambria Math" charset="0"/>
                      </a:rPr>
                      <m:t>𝑨</m:t>
                    </m:r>
                    <m:r>
                      <a:rPr lang="en-US" sz="2200">
                        <a:latin typeface="Cambria Math" charset="0"/>
                      </a:rPr>
                      <m:t>=</m:t>
                    </m:r>
                    <m:r>
                      <a:rPr lang="en-US" sz="2200" b="1" i="1">
                        <a:latin typeface="Cambria Math" charset="0"/>
                      </a:rPr>
                      <m:t>𝑼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200" dirty="0"/>
                  <a:t> </a:t>
                </a:r>
              </a:p>
              <a:p>
                <a:pPr algn="ctr"/>
                <a:endParaRPr lang="en-US" sz="2200" dirty="0"/>
              </a:p>
              <a:p>
                <a:r>
                  <a:rPr lang="en-US" sz="2200" dirty="0"/>
                  <a:t>where</a:t>
                </a:r>
                <a:r>
                  <a:rPr lang="en-US" sz="2200" b="1" dirty="0"/>
                  <a:t>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charset="0"/>
                      </a:rPr>
                      <m:t>𝑼</m:t>
                    </m:r>
                  </m:oMath>
                </a14:m>
                <a:r>
                  <a:rPr lang="en-US" sz="2200" dirty="0"/>
                  <a:t> is a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𝑚</m:t>
                    </m:r>
                  </m:oMath>
                </a14:m>
                <a:r>
                  <a:rPr lang="en-US" sz="2200" dirty="0"/>
                  <a:t> orthogonal matrix,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200" dirty="0"/>
                  <a:t> is a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sz="2200" dirty="0"/>
                  <a:t> orthogonal matrix and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sz="2200" dirty="0"/>
                  <a:t> is a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sz="2200" dirty="0"/>
                  <a:t> diagonal matrix.</a:t>
                </a:r>
              </a:p>
              <a:p>
                <a:endParaRPr lang="en-US" sz="2200" dirty="0"/>
              </a:p>
              <a:p>
                <a:r>
                  <a:rPr lang="en-US" b="1" dirty="0">
                    <a:ea typeface="Cambria Math" charset="0"/>
                  </a:rPr>
                  <a:t>For a square matrix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endParaRPr lang="en-US" b="1" dirty="0"/>
              </a:p>
              <a:p>
                <a:endParaRPr lang="en-US" sz="2400" b="1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</a:rPr>
                      <m:t>𝑨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b="1" i="1" dirty="0">
                  <a:latin typeface="Cambria Math" charset="0"/>
                </a:endParaRPr>
              </a:p>
              <a:p>
                <a:endParaRPr lang="en-US" sz="1000" b="1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</a:rPr>
                      <m:t>𝑨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D1B474-ECA1-9E41-AE8F-5A4A3CC90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7" y="1058056"/>
                <a:ext cx="8183033" cy="6175921"/>
              </a:xfrm>
              <a:prstGeom prst="rect">
                <a:avLst/>
              </a:prstGeom>
              <a:blipFill>
                <a:blip r:embed="rId3"/>
                <a:stretch>
                  <a:fillRect l="-930" t="-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EDCF77-5C77-E04A-B0C5-7A19935ACCE6}"/>
                  </a:ext>
                </a:extLst>
              </p:cNvPr>
              <p:cNvSpPr/>
              <p:nvPr/>
            </p:nvSpPr>
            <p:spPr>
              <a:xfrm>
                <a:off x="6557149" y="3429000"/>
                <a:ext cx="22354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EDCF77-5C77-E04A-B0C5-7A19935AC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149" y="3429000"/>
                <a:ext cx="223548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117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51366" y="193146"/>
            <a:ext cx="862562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5) Norm of the pseudo-inverse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25F086-00FC-2C4C-8FCF-7DBCC0658506}"/>
                  </a:ext>
                </a:extLst>
              </p:cNvPr>
              <p:cNvSpPr/>
              <p:nvPr/>
            </p:nvSpPr>
            <p:spPr>
              <a:xfrm>
                <a:off x="228600" y="1219200"/>
                <a:ext cx="8305800" cy="42584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Times" pitchFamily="2" charset="0"/>
                  </a:rPr>
                  <a:t>The norm of the pseudo-inverse of 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b="1" dirty="0">
                    <a:latin typeface="Times" pitchFamily="2" charset="0"/>
                  </a:rPr>
                  <a:t> matrix is: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b="1" dirty="0">
                  <a:latin typeface="Times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  <m:t>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b="1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ea typeface="Cambria Math" charset="0"/>
                    <a:cs typeface="Cambria Math" charset="0"/>
                  </a:rPr>
                  <a:t> </a:t>
                </a:r>
              </a:p>
              <a:p>
                <a:endParaRPr lang="en-US" sz="2000" dirty="0">
                  <a:ea typeface="Cambria Math" charset="0"/>
                  <a:cs typeface="Cambria Math" charset="0"/>
                </a:endParaRPr>
              </a:p>
              <a:p>
                <a:r>
                  <a:rPr lang="en-US" sz="2000" dirty="0">
                    <a:ea typeface="Cambria Math" charset="0"/>
                    <a:cs typeface="Cambria Math" charset="0"/>
                  </a:rPr>
                  <a:t>where</a:t>
                </a:r>
                <a:r>
                  <a:rPr lang="en-US" sz="2000" dirty="0">
                    <a:ea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434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43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43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434"/>
                    </a:solidFill>
                    <a:ea typeface="Cambria Math" charset="0"/>
                    <a:cs typeface="Cambria Math" charset="0"/>
                  </a:rPr>
                  <a:t> is the smallest </a:t>
                </a:r>
                <a:r>
                  <a:rPr lang="en-US" sz="2000" b="1" dirty="0">
                    <a:solidFill>
                      <a:srgbClr val="007434"/>
                    </a:solidFill>
                    <a:ea typeface="Cambria Math" charset="0"/>
                    <a:cs typeface="Cambria Math" charset="0"/>
                  </a:rPr>
                  <a:t>non-zero</a:t>
                </a:r>
                <a:r>
                  <a:rPr lang="en-US" sz="2000" dirty="0">
                    <a:solidFill>
                      <a:srgbClr val="007434"/>
                    </a:solidFill>
                    <a:ea typeface="Cambria Math" charset="0"/>
                    <a:cs typeface="Cambria Math" charset="0"/>
                  </a:rPr>
                  <a:t> singular value</a:t>
                </a:r>
                <a:r>
                  <a:rPr lang="en-US" sz="2000" dirty="0">
                    <a:ea typeface="Cambria Math" charset="0"/>
                    <a:cs typeface="Cambria Math" charset="0"/>
                  </a:rPr>
                  <a:t>. This is valid for any matrix, regardless of the shape or rank.</a:t>
                </a:r>
              </a:p>
              <a:p>
                <a:endParaRPr lang="en-US" sz="2000" dirty="0">
                  <a:ea typeface="Cambria Math" charset="0"/>
                  <a:cs typeface="Cambria Math" charset="0"/>
                </a:endParaRPr>
              </a:p>
              <a:p>
                <a:r>
                  <a:rPr lang="en-US" sz="2000" dirty="0">
                    <a:ea typeface="Cambria Math" charset="0"/>
                    <a:cs typeface="Cambria Math" charset="0"/>
                  </a:rPr>
                  <a:t>Note that for a full rank square matrix,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  <m:t>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Cambria Math" charset="0"/>
                    <a:cs typeface="Cambria Math" charset="0"/>
                  </a:rPr>
                  <a:t> is the same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  <m:t>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ea typeface="Cambria Math" charset="0"/>
                    <a:cs typeface="Cambria Math" charset="0"/>
                  </a:rPr>
                  <a:t>.</a:t>
                </a:r>
              </a:p>
              <a:p>
                <a:endParaRPr lang="en-US" sz="2000" dirty="0">
                  <a:ea typeface="Cambria Math" charset="0"/>
                  <a:cs typeface="Cambria Math" charset="0"/>
                </a:endParaRPr>
              </a:p>
              <a:p>
                <a:r>
                  <a:rPr lang="en-US" sz="2000" dirty="0">
                    <a:ea typeface="Cambria Math" charset="0"/>
                    <a:cs typeface="Cambria Math" charset="0"/>
                  </a:rPr>
                  <a:t>Zero matrix: If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charset="0"/>
                      </a:rPr>
                      <m:t>𝑨</m:t>
                    </m:r>
                  </m:oMath>
                </a14:m>
                <a:r>
                  <a:rPr lang="en-US" sz="2000" dirty="0">
                    <a:ea typeface="Cambria Math" charset="0"/>
                    <a:cs typeface="Cambria Math" charset="0"/>
                  </a:rPr>
                  <a:t> is a zero matrix,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charset="0"/>
                          </a:rPr>
                          <m:t>𝑨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000" dirty="0">
                    <a:ea typeface="Cambria Math" charset="0"/>
                    <a:cs typeface="Cambria Math" charset="0"/>
                  </a:rPr>
                  <a:t> is also the zero matrix,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  <m:t>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charset="0"/>
                      </a:rPr>
                      <m:t>=0</m:t>
                    </m:r>
                  </m:oMath>
                </a14:m>
                <a:endParaRPr lang="en-US" sz="2000" dirty="0">
                  <a:ea typeface="Cambria Math" charset="0"/>
                  <a:cs typeface="Cambria Math" charset="0"/>
                </a:endParaRPr>
              </a:p>
              <a:p>
                <a:endParaRPr lang="en-US" sz="2000" dirty="0">
                  <a:ea typeface="Cambria Math" charset="0"/>
                  <a:cs typeface="Cambria Math" charset="0"/>
                </a:endParaRPr>
              </a:p>
              <a:p>
                <a:endParaRPr lang="en-US" sz="2000" dirty="0">
                  <a:ea typeface="Cambria Math" charset="0"/>
                  <a:cs typeface="Cambria Math" charset="0"/>
                </a:endParaRPr>
              </a:p>
              <a:p>
                <a:endParaRPr lang="en-US" sz="200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25F086-00FC-2C4C-8FCF-7DBCC06585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19200"/>
                <a:ext cx="8305800" cy="4258473"/>
              </a:xfrm>
              <a:prstGeom prst="rect">
                <a:avLst/>
              </a:prstGeom>
              <a:blipFill>
                <a:blip r:embed="rId2"/>
                <a:stretch>
                  <a:fillRect l="-763" t="-896" r="-1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6354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BFC7B1-CB72-DF49-A5B1-89E3ACD5598F}"/>
                  </a:ext>
                </a:extLst>
              </p:cNvPr>
              <p:cNvSpPr/>
              <p:nvPr/>
            </p:nvSpPr>
            <p:spPr>
              <a:xfrm>
                <a:off x="511279" y="1295400"/>
                <a:ext cx="8305800" cy="4978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latin typeface="Times" pitchFamily="2" charset="0"/>
                  </a:rPr>
                  <a:t>The condition number of a matrix is given by</a:t>
                </a:r>
                <a:endParaRPr lang="en-US" sz="2000" b="1" i="1" dirty="0">
                  <a:latin typeface="Times" pitchFamily="2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  <a:ea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𝑐𝑜𝑛𝑑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𝑨</m:t>
                          </m:r>
                        </m:e>
                      </m:d>
                      <m:r>
                        <a:rPr lang="en-US" sz="2000" b="1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  <m:t>𝑨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:endParaRPr lang="en-US" sz="2000" dirty="0"/>
              </a:p>
              <a:p>
                <a:r>
                  <a:rPr lang="en-US" sz="2000" dirty="0"/>
                  <a:t>If the matrix is full rank: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  <a:ea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𝑐𝑜𝑛𝑑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𝑨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ea typeface="Cambria Math" charset="0"/>
                  <a:cs typeface="Cambria Math" charset="0"/>
                </a:endParaRPr>
              </a:p>
              <a:p>
                <a:endParaRPr lang="en-US" sz="2000" b="1" i="1" dirty="0">
                  <a:latin typeface="Times" pitchFamily="2" charset="0"/>
                </a:endParaRPr>
              </a:p>
              <a:p>
                <a:r>
                  <a:rPr lang="en-US" sz="2000" dirty="0">
                    <a:ea typeface="Cambria Math" charset="0"/>
                    <a:cs typeface="Cambria Math" charset="0"/>
                  </a:rPr>
                  <a:t>where</a:t>
                </a:r>
                <a:r>
                  <a:rPr lang="en-US" sz="2000" b="1" i="1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ea typeface="Cambria Math" charset="0"/>
                    <a:cs typeface="Cambria Math" charset="0"/>
                  </a:rPr>
                  <a:t>is the largest singular value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ea typeface="Cambria Math" charset="0"/>
                    <a:cs typeface="Cambria Math" charset="0"/>
                  </a:rPr>
                  <a:t>is the smallest singular value</a:t>
                </a:r>
              </a:p>
              <a:p>
                <a:endParaRPr lang="en-US" sz="2000" dirty="0">
                  <a:ea typeface="Cambria Math" charset="0"/>
                  <a:cs typeface="Cambria Math" charset="0"/>
                </a:endParaRPr>
              </a:p>
              <a:p>
                <a:endParaRPr lang="en-US" sz="2000" dirty="0"/>
              </a:p>
              <a:p>
                <a:r>
                  <a:rPr lang="en-US" sz="2000" dirty="0"/>
                  <a:t>If the matrix is rank deficient: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000" dirty="0">
                  <a:ea typeface="Cambria Math" charset="0"/>
                  <a:cs typeface="Cambria Math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  <a:ea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𝑐𝑜𝑛𝑑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charset="0"/>
                            </a:rPr>
                            <m:t>𝑨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00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BFC7B1-CB72-DF49-A5B1-89E3ACD55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79" y="1295400"/>
                <a:ext cx="8305800" cy="4978158"/>
              </a:xfrm>
              <a:prstGeom prst="rect">
                <a:avLst/>
              </a:prstGeom>
              <a:blipFill>
                <a:blip r:embed="rId2"/>
                <a:stretch>
                  <a:fillRect l="-611" t="-509" b="-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148">
            <a:extLst>
              <a:ext uri="{FF2B5EF4-FFF2-40B4-BE49-F238E27FC236}">
                <a16:creationId xmlns:a16="http://schemas.microsoft.com/office/drawing/2014/main" id="{2F4E7DF8-BD6B-0C40-87F5-6D9E787D3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366" y="193146"/>
            <a:ext cx="862562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6) Condition number of a matrix</a:t>
            </a:r>
          </a:p>
        </p:txBody>
      </p:sp>
    </p:spTree>
    <p:extLst>
      <p:ext uri="{BB962C8B-B14F-4D97-AF65-F5344CB8AC3E}">
        <p14:creationId xmlns:p14="http://schemas.microsoft.com/office/powerpoint/2010/main" val="2994263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21549" y="308946"/>
            <a:ext cx="818303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7) Low-Rank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BD7523-0311-5D4F-9428-274B704158BC}"/>
                  </a:ext>
                </a:extLst>
              </p:cNvPr>
              <p:cNvSpPr txBox="1"/>
              <p:nvPr/>
            </p:nvSpPr>
            <p:spPr>
              <a:xfrm>
                <a:off x="321549" y="1219200"/>
                <a:ext cx="83819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Another way to write the SVD (assuming for now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for simplicity)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BD7523-0311-5D4F-9428-274B70415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49" y="1219200"/>
                <a:ext cx="8381999" cy="461665"/>
              </a:xfrm>
              <a:prstGeom prst="rect">
                <a:avLst/>
              </a:prstGeom>
              <a:blipFill>
                <a:blip r:embed="rId3"/>
                <a:stretch>
                  <a:fillRect l="-1059" t="-11111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F24A205-00ED-DA45-BD1B-1D084148FFD7}"/>
                  </a:ext>
                </a:extLst>
              </p:cNvPr>
              <p:cNvSpPr/>
              <p:nvPr/>
            </p:nvSpPr>
            <p:spPr>
              <a:xfrm>
                <a:off x="1189383" y="2055513"/>
                <a:ext cx="7086600" cy="3447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𝑨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</m:mr>
                              <m:mr>
                                <m:e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/>
                              </m:mr>
                              <m:mr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/>
                                <m:e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/>
                                <m:e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F24A205-00ED-DA45-BD1B-1D084148F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383" y="2055513"/>
                <a:ext cx="7086600" cy="3447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2BF1C8C-BE55-CC40-8FA2-2D9C431BDFDC}"/>
              </a:ext>
            </a:extLst>
          </p:cNvPr>
          <p:cNvSpPr/>
          <p:nvPr/>
        </p:nvSpPr>
        <p:spPr>
          <a:xfrm>
            <a:off x="3399183" y="2055513"/>
            <a:ext cx="1219200" cy="9144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FAE2C5-CBA4-4F4B-AB3A-ECD1E8F4E3C4}"/>
              </a:ext>
            </a:extLst>
          </p:cNvPr>
          <p:cNvSpPr/>
          <p:nvPr/>
        </p:nvSpPr>
        <p:spPr>
          <a:xfrm>
            <a:off x="1765118" y="2489200"/>
            <a:ext cx="719665" cy="86171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D4ECE-77F7-7D49-9B93-76B9E746E487}"/>
              </a:ext>
            </a:extLst>
          </p:cNvPr>
          <p:cNvSpPr txBox="1"/>
          <p:nvPr/>
        </p:nvSpPr>
        <p:spPr>
          <a:xfrm>
            <a:off x="321549" y="5748808"/>
            <a:ext cx="838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SVD writes the matrix A as a sum of outer products (of left and right singular vectors).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808799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5F92BBB-5A5D-704B-86A0-8E49B927D77D}"/>
                  </a:ext>
                </a:extLst>
              </p:cNvPr>
              <p:cNvSpPr/>
              <p:nvPr/>
            </p:nvSpPr>
            <p:spPr>
              <a:xfrm>
                <a:off x="2958587" y="4350093"/>
                <a:ext cx="251139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5F92BBB-5A5D-704B-86A0-8E49B927D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587" y="4350093"/>
                <a:ext cx="251139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F8061C3-DA0C-3543-9CB4-6C44B2C5BD01}"/>
                  </a:ext>
                </a:extLst>
              </p:cNvPr>
              <p:cNvSpPr/>
              <p:nvPr/>
            </p:nvSpPr>
            <p:spPr>
              <a:xfrm>
                <a:off x="1790521" y="3737257"/>
                <a:ext cx="5304722" cy="476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F8061C3-DA0C-3543-9CB4-6C44B2C5BD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21" y="3737257"/>
                <a:ext cx="5304722" cy="4764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F08964-458B-DA4B-B778-4A4DC9853AB3}"/>
                  </a:ext>
                </a:extLst>
              </p:cNvPr>
              <p:cNvSpPr txBox="1"/>
              <p:nvPr/>
            </p:nvSpPr>
            <p:spPr>
              <a:xfrm>
                <a:off x="224367" y="4917339"/>
                <a:ext cx="83819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/>
                      <m:t>and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𝑟𝑎𝑛𝑘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charset="0"/>
                          </a:rPr>
                          <m:t>𝑨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and the norm of the difference between the matrix and its approximation is</a:t>
                </a:r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F08964-458B-DA4B-B778-4A4DC9853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67" y="4917339"/>
                <a:ext cx="8381999" cy="1200329"/>
              </a:xfrm>
              <a:prstGeom prst="rect">
                <a:avLst/>
              </a:prstGeom>
              <a:blipFill>
                <a:blip r:embed="rId4"/>
                <a:stretch>
                  <a:fillRect l="-1059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3955A95-F524-664D-9FF8-D499829B2333}"/>
                  </a:ext>
                </a:extLst>
              </p:cNvPr>
              <p:cNvSpPr/>
              <p:nvPr/>
            </p:nvSpPr>
            <p:spPr>
              <a:xfrm>
                <a:off x="351367" y="958043"/>
                <a:ext cx="772583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best </a:t>
                </a:r>
                <a:r>
                  <a:rPr lang="en-US" sz="2400" b="1" dirty="0"/>
                  <a:t>rank-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 approximation for a 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sz="2400" dirty="0"/>
                  <a:t>  matrix 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</a:rPr>
                      <m:t>𝑨</m:t>
                    </m:r>
                  </m:oMath>
                </a14:m>
                <a:r>
                  <a:rPr lang="en-US" sz="2400" dirty="0"/>
                  <a:t>, (where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 is the one that minimizes the following problem: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3955A95-F524-664D-9FF8-D499829B2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7" y="958043"/>
                <a:ext cx="7725834" cy="830997"/>
              </a:xfrm>
              <a:prstGeom prst="rect">
                <a:avLst/>
              </a:prstGeom>
              <a:blipFill>
                <a:blip r:embed="rId5"/>
                <a:stretch>
                  <a:fillRect l="-1149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5003039-7613-4D4C-A6A3-C245E0476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6784" y="1853210"/>
            <a:ext cx="3122596" cy="10496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93D5AEF-69F9-E443-BB1F-8F25085EF7D3}"/>
                  </a:ext>
                </a:extLst>
              </p:cNvPr>
              <p:cNvSpPr/>
              <p:nvPr/>
            </p:nvSpPr>
            <p:spPr>
              <a:xfrm>
                <a:off x="224367" y="3124200"/>
                <a:ext cx="886883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When using the induced 2-norm, the best </a:t>
                </a:r>
                <a:r>
                  <a:rPr lang="en-US" sz="2400" b="1" dirty="0"/>
                  <a:t>rank-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400" dirty="0"/>
                  <a:t> approximation is given by: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93D5AEF-69F9-E443-BB1F-8F25085EF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67" y="3124200"/>
                <a:ext cx="8868833" cy="461665"/>
              </a:xfrm>
              <a:prstGeom prst="rect">
                <a:avLst/>
              </a:prstGeom>
              <a:blipFill>
                <a:blip r:embed="rId7"/>
                <a:stretch>
                  <a:fillRect l="-1001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148">
            <a:extLst>
              <a:ext uri="{FF2B5EF4-FFF2-40B4-BE49-F238E27FC236}">
                <a16:creationId xmlns:a16="http://schemas.microsoft.com/office/drawing/2014/main" id="{7F18CB6F-79DC-B440-B537-D7F26CCF0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549" y="308946"/>
            <a:ext cx="818303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7) Low-Rank Approximation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0C6D0A8-769C-9A4A-BFAE-F6E3DFA0C5E2}"/>
                  </a:ext>
                </a:extLst>
              </p:cNvPr>
              <p:cNvSpPr/>
              <p:nvPr/>
            </p:nvSpPr>
            <p:spPr>
              <a:xfrm>
                <a:off x="251883" y="6095084"/>
                <a:ext cx="8381998" cy="4410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𝑨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0C6D0A8-769C-9A4A-BFAE-F6E3DFA0C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83" y="6095084"/>
                <a:ext cx="8381998" cy="4410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627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51367" y="245293"/>
            <a:ext cx="818303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Example: Image compression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A8A435-E17F-A040-A6CD-CEDC939B25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197"/>
          <a:stretch/>
        </p:blipFill>
        <p:spPr>
          <a:xfrm>
            <a:off x="351367" y="3632592"/>
            <a:ext cx="8588218" cy="2979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9B0AC8-CB5C-3D49-9D7D-07A4C050967A}"/>
                  </a:ext>
                </a:extLst>
              </p:cNvPr>
              <p:cNvSpPr txBox="1"/>
              <p:nvPr/>
            </p:nvSpPr>
            <p:spPr>
              <a:xfrm>
                <a:off x="2650135" y="4706926"/>
                <a:ext cx="464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𝟓𝟎𝟎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9B0AC8-CB5C-3D49-9D7D-07A4C0509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135" y="4706926"/>
                <a:ext cx="464871" cy="276999"/>
              </a:xfrm>
              <a:prstGeom prst="rect">
                <a:avLst/>
              </a:prstGeom>
              <a:blipFill>
                <a:blip r:embed="rId4"/>
                <a:stretch>
                  <a:fillRect l="-10811" r="-10811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2BDD6C-32D4-2C4B-A529-2C97958B40DC}"/>
                  </a:ext>
                </a:extLst>
              </p:cNvPr>
              <p:cNvSpPr txBox="1"/>
              <p:nvPr/>
            </p:nvSpPr>
            <p:spPr>
              <a:xfrm>
                <a:off x="3412135" y="5621326"/>
                <a:ext cx="464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𝟓𝟎𝟎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2BDD6C-32D4-2C4B-A529-2C97958B4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135" y="5621326"/>
                <a:ext cx="464871" cy="276999"/>
              </a:xfrm>
              <a:prstGeom prst="rect">
                <a:avLst/>
              </a:prstGeom>
              <a:blipFill>
                <a:blip r:embed="rId4"/>
                <a:stretch>
                  <a:fillRect l="-10811" r="-10811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CF3A4B-49E0-BE4D-B25E-1D4E85D140C0}"/>
                  </a:ext>
                </a:extLst>
              </p:cNvPr>
              <p:cNvSpPr txBox="1"/>
              <p:nvPr/>
            </p:nvSpPr>
            <p:spPr>
              <a:xfrm>
                <a:off x="4180605" y="4642385"/>
                <a:ext cx="464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𝟓𝟎𝟎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CF3A4B-49E0-BE4D-B25E-1D4E85D14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605" y="4642385"/>
                <a:ext cx="464871" cy="276999"/>
              </a:xfrm>
              <a:prstGeom prst="rect">
                <a:avLst/>
              </a:prstGeom>
              <a:blipFill>
                <a:blip r:embed="rId5"/>
                <a:stretch>
                  <a:fillRect l="-10526" r="-10526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0622AE-ABDB-454A-AF74-0D4C8784F33C}"/>
                  </a:ext>
                </a:extLst>
              </p:cNvPr>
              <p:cNvSpPr txBox="1"/>
              <p:nvPr/>
            </p:nvSpPr>
            <p:spPr>
              <a:xfrm>
                <a:off x="5088535" y="5624901"/>
                <a:ext cx="602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𝟏𝟒𝟏𝟕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0622AE-ABDB-454A-AF74-0D4C8784F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535" y="5624901"/>
                <a:ext cx="602729" cy="276999"/>
              </a:xfrm>
              <a:prstGeom prst="rect">
                <a:avLst/>
              </a:prstGeom>
              <a:blipFill>
                <a:blip r:embed="rId6"/>
                <a:stretch>
                  <a:fillRect l="-8333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63C3DB-5806-354B-ADEE-359A0AC230B4}"/>
                  </a:ext>
                </a:extLst>
              </p:cNvPr>
              <p:cNvSpPr txBox="1"/>
              <p:nvPr/>
            </p:nvSpPr>
            <p:spPr>
              <a:xfrm>
                <a:off x="7940636" y="6376931"/>
                <a:ext cx="602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𝟏𝟒𝟏𝟕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63C3DB-5806-354B-ADEE-359A0AC23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636" y="6376931"/>
                <a:ext cx="602729" cy="276999"/>
              </a:xfrm>
              <a:prstGeom prst="rect">
                <a:avLst/>
              </a:prstGeom>
              <a:blipFill>
                <a:blip r:embed="rId7"/>
                <a:stretch>
                  <a:fillRect l="-6122" r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BAE7E-BBC5-3240-87F9-84A2EE8DA410}"/>
                  </a:ext>
                </a:extLst>
              </p:cNvPr>
              <p:cNvSpPr txBox="1"/>
              <p:nvPr/>
            </p:nvSpPr>
            <p:spPr>
              <a:xfrm>
                <a:off x="6297675" y="5482826"/>
                <a:ext cx="602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𝟏𝟒𝟏𝟕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ABAE7E-BBC5-3240-87F9-84A2EE8DA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675" y="5482826"/>
                <a:ext cx="602729" cy="276999"/>
              </a:xfrm>
              <a:prstGeom prst="rect">
                <a:avLst/>
              </a:prstGeom>
              <a:blipFill>
                <a:blip r:embed="rId8"/>
                <a:stretch>
                  <a:fillRect l="-6250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E84B938-2EC3-FF4D-AB3B-6F1D9659ED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564" y="872788"/>
            <a:ext cx="7353300" cy="2717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014D3B-ADC4-C940-968A-B01836D391E3}"/>
                  </a:ext>
                </a:extLst>
              </p:cNvPr>
              <p:cNvSpPr txBox="1"/>
              <p:nvPr/>
            </p:nvSpPr>
            <p:spPr>
              <a:xfrm>
                <a:off x="347535" y="2076091"/>
                <a:ext cx="464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𝟓𝟎𝟎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014D3B-ADC4-C940-968A-B01836D39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35" y="2076091"/>
                <a:ext cx="464871" cy="276999"/>
              </a:xfrm>
              <a:prstGeom prst="rect">
                <a:avLst/>
              </a:prstGeom>
              <a:blipFill>
                <a:blip r:embed="rId10"/>
                <a:stretch>
                  <a:fillRect l="-10526" r="-10526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AD635B-C53B-CB4B-BC58-8C1383BB0999}"/>
                  </a:ext>
                </a:extLst>
              </p:cNvPr>
              <p:cNvSpPr txBox="1"/>
              <p:nvPr/>
            </p:nvSpPr>
            <p:spPr>
              <a:xfrm>
                <a:off x="4387565" y="3582076"/>
                <a:ext cx="602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𝟏𝟒𝟏𝟕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AD635B-C53B-CB4B-BC58-8C1383BB0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565" y="3582076"/>
                <a:ext cx="602729" cy="276999"/>
              </a:xfrm>
              <a:prstGeom prst="rect">
                <a:avLst/>
              </a:prstGeom>
              <a:blipFill>
                <a:blip r:embed="rId11"/>
                <a:stretch>
                  <a:fillRect l="-6122" r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1896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51367" y="245293"/>
            <a:ext cx="818303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Example: Image compression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84B938-2EC3-FF4D-AB3B-6F1D9659E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64" y="872788"/>
            <a:ext cx="7353300" cy="2717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014D3B-ADC4-C940-968A-B01836D391E3}"/>
                  </a:ext>
                </a:extLst>
              </p:cNvPr>
              <p:cNvSpPr txBox="1"/>
              <p:nvPr/>
            </p:nvSpPr>
            <p:spPr>
              <a:xfrm>
                <a:off x="347535" y="2076091"/>
                <a:ext cx="464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𝟓𝟎𝟎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014D3B-ADC4-C940-968A-B01836D39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35" y="2076091"/>
                <a:ext cx="464871" cy="276999"/>
              </a:xfrm>
              <a:prstGeom prst="rect">
                <a:avLst/>
              </a:prstGeom>
              <a:blipFill>
                <a:blip r:embed="rId10"/>
                <a:stretch>
                  <a:fillRect l="-10526" r="-10526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AD635B-C53B-CB4B-BC58-8C1383BB0999}"/>
                  </a:ext>
                </a:extLst>
              </p:cNvPr>
              <p:cNvSpPr txBox="1"/>
              <p:nvPr/>
            </p:nvSpPr>
            <p:spPr>
              <a:xfrm>
                <a:off x="4434862" y="734288"/>
                <a:ext cx="602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𝟏𝟒𝟏𝟕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AD635B-C53B-CB4B-BC58-8C1383BB0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862" y="734288"/>
                <a:ext cx="602729" cy="276999"/>
              </a:xfrm>
              <a:prstGeom prst="rect">
                <a:avLst/>
              </a:prstGeom>
              <a:blipFill>
                <a:blip r:embed="rId11"/>
                <a:stretch>
                  <a:fillRect l="-6122" r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93BD4E4-A703-0E46-9DD5-EBDAF35B25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924" y="3883138"/>
            <a:ext cx="7656875" cy="27973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575896-AB8A-7D48-A71F-F849A2948F9C}"/>
              </a:ext>
            </a:extLst>
          </p:cNvPr>
          <p:cNvSpPr txBox="1"/>
          <p:nvPr/>
        </p:nvSpPr>
        <p:spPr>
          <a:xfrm>
            <a:off x="2892388" y="3698472"/>
            <a:ext cx="368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434"/>
                </a:solidFill>
              </a:rPr>
              <a:t>Image using rank-50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207388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89A2AB9E-F023-6D4C-A624-1403BF7C5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8) Using SVD to solve square system of linear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645260-8381-EC48-86B3-F64C0FEE8D05}"/>
                  </a:ext>
                </a:extLst>
              </p:cNvPr>
              <p:cNvSpPr txBox="1"/>
              <p:nvPr/>
            </p:nvSpPr>
            <p:spPr>
              <a:xfrm>
                <a:off x="307686" y="1752600"/>
                <a:ext cx="8689784" cy="5315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6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is 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600" dirty="0"/>
                  <a:t>square matrix and we want to solve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600" dirty="0"/>
                  <a:t>, we can use </a:t>
                </a:r>
              </a:p>
              <a:p>
                <a:r>
                  <a:rPr lang="en-US" sz="2600" dirty="0"/>
                  <a:t>the SVD for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600" b="1" i="1" dirty="0">
                    <a:latin typeface="Cambria Math" panose="02040503050406030204" pitchFamily="18" charset="0"/>
                  </a:rPr>
                  <a:t> </a:t>
                </a:r>
                <a:r>
                  <a:rPr lang="en-US" sz="2600" dirty="0"/>
                  <a:t>such that</a:t>
                </a:r>
                <a:endParaRPr lang="en-US" sz="26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1" i="1">
                          <a:latin typeface="Cambria Math" charset="0"/>
                        </a:rPr>
                        <m:t>𝑼</m:t>
                      </m:r>
                      <m:r>
                        <a:rPr lang="en-US" sz="2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6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1" i="1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6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6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600" b="1" i="1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600" dirty="0"/>
              </a:p>
              <a:p>
                <a:r>
                  <a:rPr lang="en-US" sz="2600" dirty="0"/>
                  <a:t>Solve: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6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6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600" dirty="0"/>
                  <a:t> (diagonal matrix, easy to solve!)</a:t>
                </a:r>
              </a:p>
              <a:p>
                <a:r>
                  <a:rPr lang="en-US" sz="2600" dirty="0"/>
                  <a:t>Evaluate: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600" dirty="0"/>
              </a:p>
              <a:p>
                <a:endParaRPr lang="en-US" sz="2600" dirty="0"/>
              </a:p>
              <a:p>
                <a:r>
                  <a:rPr lang="en-US" sz="2600" dirty="0"/>
                  <a:t>Cost of solve: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600" b="0" dirty="0"/>
                  <a:t> </a:t>
                </a:r>
              </a:p>
              <a:p>
                <a:r>
                  <a:rPr lang="en-US" sz="2600" dirty="0"/>
                  <a:t>Cost of decomposition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(recall that SVD and LU have the same cost asymptotic behavior, however the number of operations - constant factor before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- for the SVD is larger than LU)</a:t>
                </a:r>
                <a:endParaRPr lang="en-US" sz="2600" b="0" dirty="0"/>
              </a:p>
              <a:p>
                <a:endParaRPr lang="en-US" sz="2600" b="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645260-8381-EC48-86B3-F64C0FEE8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86" y="1752600"/>
                <a:ext cx="8689784" cy="5315109"/>
              </a:xfrm>
              <a:prstGeom prst="rect">
                <a:avLst/>
              </a:prstGeom>
              <a:blipFill>
                <a:blip r:embed="rId3"/>
                <a:stretch>
                  <a:fillRect l="-1316" t="-714" r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905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8">
            <a:extLst>
              <a:ext uri="{FF2B5EF4-FFF2-40B4-BE49-F238E27FC236}">
                <a16:creationId xmlns:a16="http://schemas.microsoft.com/office/drawing/2014/main" id="{D8D9FE3D-7F91-1D45-9364-E992DFFB5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84576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Reduced SVD</a:t>
            </a:r>
            <a:endParaRPr lang="en-US" sz="3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FC2499F-B23A-224E-AD7F-05AADA45B63B}"/>
                  </a:ext>
                </a:extLst>
              </p:cNvPr>
              <p:cNvSpPr/>
              <p:nvPr/>
            </p:nvSpPr>
            <p:spPr>
              <a:xfrm>
                <a:off x="228600" y="1934787"/>
                <a:ext cx="9067800" cy="24218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charset="0"/>
                      </a:rPr>
                      <m:t>𝑨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>
                        <a:latin typeface="Cambria Math" charset="0"/>
                      </a:rPr>
                      <m:t>𝑼</m:t>
                    </m:r>
                    <m:r>
                      <a:rPr lang="en-US" sz="22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sz="2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/>
                                <m:e/>
                              </m:mr>
                              <m:mr>
                                <m:e/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/>
                              </m:mr>
                              <m:mr>
                                <m:e/>
                                <m:e/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/>
                                <m:e/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/>
                                <m:e/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FC2499F-B23A-224E-AD7F-05AADA45B6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934787"/>
                <a:ext cx="9067800" cy="24218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AFEE407C-2BF0-9043-B31C-98991A539D60}"/>
              </a:ext>
            </a:extLst>
          </p:cNvPr>
          <p:cNvSpPr/>
          <p:nvPr/>
        </p:nvSpPr>
        <p:spPr>
          <a:xfrm>
            <a:off x="5219699" y="1904256"/>
            <a:ext cx="1409701" cy="10698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E8A831-A60E-CA46-8737-1F86251815DA}"/>
              </a:ext>
            </a:extLst>
          </p:cNvPr>
          <p:cNvSpPr/>
          <p:nvPr/>
        </p:nvSpPr>
        <p:spPr>
          <a:xfrm>
            <a:off x="2075369" y="2353575"/>
            <a:ext cx="1676399" cy="129183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09CF69-5C9F-9942-9CF0-76C7FD351884}"/>
                  </a:ext>
                </a:extLst>
              </p:cNvPr>
              <p:cNvSpPr txBox="1"/>
              <p:nvPr/>
            </p:nvSpPr>
            <p:spPr>
              <a:xfrm>
                <a:off x="5698888" y="4108360"/>
                <a:ext cx="5513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09CF69-5C9F-9942-9CF0-76C7FD351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888" y="4108360"/>
                <a:ext cx="551369" cy="276999"/>
              </a:xfrm>
              <a:prstGeom prst="rect">
                <a:avLst/>
              </a:prstGeom>
              <a:blipFill>
                <a:blip r:embed="rId4"/>
                <a:stretch>
                  <a:fillRect l="-4545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61F58F-3F46-1549-86B4-864D21790903}"/>
                  </a:ext>
                </a:extLst>
              </p:cNvPr>
              <p:cNvSpPr txBox="1"/>
              <p:nvPr/>
            </p:nvSpPr>
            <p:spPr>
              <a:xfrm>
                <a:off x="3153315" y="4104589"/>
                <a:ext cx="612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61F58F-3F46-1549-86B4-864D21790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315" y="4104589"/>
                <a:ext cx="612284" cy="276999"/>
              </a:xfrm>
              <a:prstGeom prst="rect">
                <a:avLst/>
              </a:prstGeom>
              <a:blipFill>
                <a:blip r:embed="rId5"/>
                <a:stretch>
                  <a:fillRect l="-4000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211D8C-8933-6F4C-84B1-8ED4F00EEB44}"/>
                  </a:ext>
                </a:extLst>
              </p:cNvPr>
              <p:cNvSpPr txBox="1"/>
              <p:nvPr/>
            </p:nvSpPr>
            <p:spPr>
              <a:xfrm>
                <a:off x="7528101" y="4068272"/>
                <a:ext cx="490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211D8C-8933-6F4C-84B1-8ED4F00EE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101" y="4068272"/>
                <a:ext cx="490454" cy="276999"/>
              </a:xfrm>
              <a:prstGeom prst="rect">
                <a:avLst/>
              </a:prstGeom>
              <a:blipFill>
                <a:blip r:embed="rId6"/>
                <a:stretch>
                  <a:fillRect l="-7692" r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18A1254-1433-9941-939E-524532818574}"/>
                  </a:ext>
                </a:extLst>
              </p:cNvPr>
              <p:cNvSpPr/>
              <p:nvPr/>
            </p:nvSpPr>
            <p:spPr>
              <a:xfrm>
                <a:off x="3153315" y="5183245"/>
                <a:ext cx="2321982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charset="0"/>
                        </a:rPr>
                        <m:t>𝑨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18A1254-1433-9941-939E-524532818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315" y="5183245"/>
                <a:ext cx="2321982" cy="530915"/>
              </a:xfrm>
              <a:prstGeom prst="rect">
                <a:avLst/>
              </a:prstGeom>
              <a:blipFill>
                <a:blip r:embed="rId7"/>
                <a:stretch>
                  <a:fillRect t="-23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8F5EB2D-13C8-6B4F-960A-441C386D52E3}"/>
                  </a:ext>
                </a:extLst>
              </p:cNvPr>
              <p:cNvSpPr/>
              <p:nvPr/>
            </p:nvSpPr>
            <p:spPr>
              <a:xfrm>
                <a:off x="228600" y="999045"/>
                <a:ext cx="6887633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ea typeface="Cambria Math" charset="0"/>
                    <a:cs typeface="Cambria Math" charset="0"/>
                  </a:rPr>
                  <a:t>What happens when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000" dirty="0">
                    <a:ea typeface="Cambria Math" charset="0"/>
                    <a:cs typeface="Cambria Math" charset="0"/>
                  </a:rPr>
                  <a:t> is not a square matrix?</a:t>
                </a:r>
              </a:p>
              <a:p>
                <a:endParaRPr lang="en-US" sz="2000" dirty="0">
                  <a:ea typeface="Cambria Math" charset="0"/>
                  <a:cs typeface="Cambria Math" charset="0"/>
                </a:endParaRPr>
              </a:p>
              <a:p>
                <a:r>
                  <a:rPr lang="en-US" sz="2000" b="1" dirty="0">
                    <a:ea typeface="Cambria Math" charset="0"/>
                  </a:rPr>
                  <a:t>1)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8F5EB2D-13C8-6B4F-960A-441C386D52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999045"/>
                <a:ext cx="6887633" cy="1015663"/>
              </a:xfrm>
              <a:prstGeom prst="rect">
                <a:avLst/>
              </a:prstGeom>
              <a:blipFill>
                <a:blip r:embed="rId8"/>
                <a:stretch>
                  <a:fillRect l="-921" t="-2469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121A380-7C61-5C43-BA6B-F63EF6C5C24D}"/>
              </a:ext>
            </a:extLst>
          </p:cNvPr>
          <p:cNvSpPr/>
          <p:nvPr/>
        </p:nvSpPr>
        <p:spPr>
          <a:xfrm>
            <a:off x="228600" y="4542884"/>
            <a:ext cx="36361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ea typeface="Cambria Math" charset="0"/>
                <a:cs typeface="Cambria Math" charset="0"/>
              </a:rPr>
              <a:t>We can instead re-write the above as:</a:t>
            </a:r>
          </a:p>
          <a:p>
            <a:endParaRPr lang="en-US" sz="2000" dirty="0"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D09DC6-EC26-274F-BE81-AA74EDF50B07}"/>
                  </a:ext>
                </a:extLst>
              </p:cNvPr>
              <p:cNvSpPr/>
              <p:nvPr/>
            </p:nvSpPr>
            <p:spPr>
              <a:xfrm>
                <a:off x="178424" y="6150114"/>
                <a:ext cx="5470288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Where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sz="2000" dirty="0"/>
                  <a:t> is 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matrix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sz="2000" dirty="0"/>
                  <a:t> is 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matrix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D09DC6-EC26-274F-BE81-AA74EDF50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24" y="6150114"/>
                <a:ext cx="5470288" cy="707886"/>
              </a:xfrm>
              <a:prstGeom prst="rect">
                <a:avLst/>
              </a:prstGeom>
              <a:blipFill>
                <a:blip r:embed="rId9"/>
                <a:stretch>
                  <a:fillRect l="-926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51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8">
            <a:extLst>
              <a:ext uri="{FF2B5EF4-FFF2-40B4-BE49-F238E27FC236}">
                <a16:creationId xmlns:a16="http://schemas.microsoft.com/office/drawing/2014/main" id="{D8D9FE3D-7F91-1D45-9364-E992DFFB5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84576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Reduced SVD</a:t>
            </a:r>
            <a:endParaRPr lang="en-US" sz="3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FC2499F-B23A-224E-AD7F-05AADA45B63B}"/>
                  </a:ext>
                </a:extLst>
              </p:cNvPr>
              <p:cNvSpPr/>
              <p:nvPr/>
            </p:nvSpPr>
            <p:spPr>
              <a:xfrm>
                <a:off x="38100" y="1219200"/>
                <a:ext cx="9067800" cy="17565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charset="0"/>
                        </a:rPr>
                        <m:t>𝑨</m:t>
                      </m:r>
                      <m:r>
                        <a:rPr lang="en-US" sz="2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charset="0"/>
                        </a:rPr>
                        <m:t>𝑼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/>
                                  <m:e/>
                                </m:mr>
                                <m:mr>
                                  <m:e/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/>
                                </m:mr>
                                <m:mr>
                                  <m:e/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eqAr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b="1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b="1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b="1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FC2499F-B23A-224E-AD7F-05AADA45B6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" y="1219200"/>
                <a:ext cx="9067800" cy="17565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AFEE407C-2BF0-9043-B31C-98991A539D60}"/>
              </a:ext>
            </a:extLst>
          </p:cNvPr>
          <p:cNvSpPr/>
          <p:nvPr/>
        </p:nvSpPr>
        <p:spPr>
          <a:xfrm>
            <a:off x="3733365" y="1568567"/>
            <a:ext cx="1638735" cy="114484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E8A831-A60E-CA46-8737-1F86251815DA}"/>
              </a:ext>
            </a:extLst>
          </p:cNvPr>
          <p:cNvSpPr/>
          <p:nvPr/>
        </p:nvSpPr>
        <p:spPr>
          <a:xfrm>
            <a:off x="7312201" y="1219200"/>
            <a:ext cx="1450799" cy="114715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09CF69-5C9F-9942-9CF0-76C7FD351884}"/>
                  </a:ext>
                </a:extLst>
              </p:cNvPr>
              <p:cNvSpPr txBox="1"/>
              <p:nvPr/>
            </p:nvSpPr>
            <p:spPr>
              <a:xfrm>
                <a:off x="4923928" y="3153296"/>
                <a:ext cx="5513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09CF69-5C9F-9942-9CF0-76C7FD351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928" y="3153296"/>
                <a:ext cx="551369" cy="276999"/>
              </a:xfrm>
              <a:prstGeom prst="rect">
                <a:avLst/>
              </a:prstGeom>
              <a:blipFill>
                <a:blip r:embed="rId4"/>
                <a:stretch>
                  <a:fillRect l="-6818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61F58F-3F46-1549-86B4-864D21790903}"/>
                  </a:ext>
                </a:extLst>
              </p:cNvPr>
              <p:cNvSpPr txBox="1"/>
              <p:nvPr/>
            </p:nvSpPr>
            <p:spPr>
              <a:xfrm>
                <a:off x="2363735" y="3158842"/>
                <a:ext cx="6122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61F58F-3F46-1549-86B4-864D21790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735" y="3158842"/>
                <a:ext cx="612284" cy="276999"/>
              </a:xfrm>
              <a:prstGeom prst="rect">
                <a:avLst/>
              </a:prstGeom>
              <a:blipFill>
                <a:blip r:embed="rId5"/>
                <a:stretch>
                  <a:fillRect l="-4082" r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211D8C-8933-6F4C-84B1-8ED4F00EEB44}"/>
                  </a:ext>
                </a:extLst>
              </p:cNvPr>
              <p:cNvSpPr txBox="1"/>
              <p:nvPr/>
            </p:nvSpPr>
            <p:spPr>
              <a:xfrm>
                <a:off x="7792373" y="3153296"/>
                <a:ext cx="490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211D8C-8933-6F4C-84B1-8ED4F00EE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373" y="3153296"/>
                <a:ext cx="490454" cy="276999"/>
              </a:xfrm>
              <a:prstGeom prst="rect">
                <a:avLst/>
              </a:prstGeom>
              <a:blipFill>
                <a:blip r:embed="rId6"/>
                <a:stretch>
                  <a:fillRect l="-5128" r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18A1254-1433-9941-939E-524532818574}"/>
                  </a:ext>
                </a:extLst>
              </p:cNvPr>
              <p:cNvSpPr/>
              <p:nvPr/>
            </p:nvSpPr>
            <p:spPr>
              <a:xfrm>
                <a:off x="3269023" y="4073566"/>
                <a:ext cx="2379689" cy="558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charset="0"/>
                        </a:rPr>
                        <m:t>𝑨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18A1254-1433-9941-939E-5245328185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023" y="4073566"/>
                <a:ext cx="2379689" cy="558038"/>
              </a:xfrm>
              <a:prstGeom prst="rect">
                <a:avLst/>
              </a:prstGeom>
              <a:blipFill>
                <a:blip r:embed="rId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8F5EB2D-13C8-6B4F-960A-441C386D52E3}"/>
                  </a:ext>
                </a:extLst>
              </p:cNvPr>
              <p:cNvSpPr/>
              <p:nvPr/>
            </p:nvSpPr>
            <p:spPr>
              <a:xfrm>
                <a:off x="228600" y="916004"/>
                <a:ext cx="688763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ea typeface="Cambria Math" charset="0"/>
                  </a:rPr>
                  <a:t>2)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8F5EB2D-13C8-6B4F-960A-441C386D52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916004"/>
                <a:ext cx="6887633" cy="400110"/>
              </a:xfrm>
              <a:prstGeom prst="rect">
                <a:avLst/>
              </a:prstGeom>
              <a:blipFill>
                <a:blip r:embed="rId8"/>
                <a:stretch>
                  <a:fillRect l="-921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121A380-7C61-5C43-BA6B-F63EF6C5C24D}"/>
              </a:ext>
            </a:extLst>
          </p:cNvPr>
          <p:cNvSpPr/>
          <p:nvPr/>
        </p:nvSpPr>
        <p:spPr>
          <a:xfrm>
            <a:off x="97241" y="3618977"/>
            <a:ext cx="36361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ea typeface="Cambria Math" charset="0"/>
                <a:cs typeface="Cambria Math" charset="0"/>
              </a:rPr>
              <a:t>We can instead re-write the above as:</a:t>
            </a:r>
          </a:p>
          <a:p>
            <a:endParaRPr lang="en-US" sz="2000" dirty="0"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6C8F5F-C6F4-6044-B16C-1747B8691104}"/>
                  </a:ext>
                </a:extLst>
              </p:cNvPr>
              <p:cNvSpPr/>
              <p:nvPr/>
            </p:nvSpPr>
            <p:spPr>
              <a:xfrm>
                <a:off x="97241" y="4806852"/>
                <a:ext cx="5470288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where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sz="2000" dirty="0"/>
                  <a:t> is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matrix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sz="2000" dirty="0"/>
                  <a:t> is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matrix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6C8F5F-C6F4-6044-B16C-1747B86911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1" y="4806852"/>
                <a:ext cx="5470288" cy="707886"/>
              </a:xfrm>
              <a:prstGeom prst="rect">
                <a:avLst/>
              </a:prstGeom>
              <a:blipFill>
                <a:blip r:embed="rId9"/>
                <a:stretch>
                  <a:fillRect l="-1160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02DA5C52-08D5-7849-99D9-176F7275B307}"/>
              </a:ext>
            </a:extLst>
          </p:cNvPr>
          <p:cNvSpPr/>
          <p:nvPr/>
        </p:nvSpPr>
        <p:spPr>
          <a:xfrm>
            <a:off x="97241" y="5348602"/>
            <a:ext cx="68876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ea typeface="Cambria Math" charset="0"/>
              </a:rPr>
              <a:t>In general: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8728DC-117C-354B-9690-02EE6E3E3FF7}"/>
                  </a:ext>
                </a:extLst>
              </p:cNvPr>
              <p:cNvSpPr/>
              <p:nvPr/>
            </p:nvSpPr>
            <p:spPr>
              <a:xfrm>
                <a:off x="1055049" y="5808737"/>
                <a:ext cx="2509982" cy="558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charset="0"/>
                        </a:rPr>
                        <m:t>𝑨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18728DC-117C-354B-9690-02EE6E3E3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49" y="5808737"/>
                <a:ext cx="2509982" cy="5580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BDCEB57-05CC-C14D-8773-6A2B1C57AC44}"/>
                  </a:ext>
                </a:extLst>
              </p:cNvPr>
              <p:cNvSpPr/>
              <p:nvPr/>
            </p:nvSpPr>
            <p:spPr>
              <a:xfrm>
                <a:off x="4031439" y="5582576"/>
                <a:ext cx="2487027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sz="2200" dirty="0"/>
                  <a:t> is a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200" dirty="0"/>
                  <a:t> matrix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  <m:r>
                      <a:rPr lang="en-US" sz="22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is a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200" dirty="0"/>
                  <a:t> matrix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en-US" sz="2200" dirty="0"/>
                  <a:t> is a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200" dirty="0"/>
                  <a:t> matrix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BDCEB57-05CC-C14D-8773-6A2B1C57AC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439" y="5582576"/>
                <a:ext cx="2487027" cy="1107996"/>
              </a:xfrm>
              <a:prstGeom prst="rect">
                <a:avLst/>
              </a:prstGeom>
              <a:blipFill>
                <a:blip r:embed="rId11"/>
                <a:stretch>
                  <a:fillRect t="-3409" b="-10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4CFB6D-E22F-AB47-976F-238F54125199}"/>
                  </a:ext>
                </a:extLst>
              </p:cNvPr>
              <p:cNvSpPr/>
              <p:nvPr/>
            </p:nvSpPr>
            <p:spPr>
              <a:xfrm>
                <a:off x="6794151" y="5921130"/>
                <a:ext cx="199644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4CFB6D-E22F-AB47-976F-238F54125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151" y="5921130"/>
                <a:ext cx="1996444" cy="430887"/>
              </a:xfrm>
              <a:prstGeom prst="rect">
                <a:avLst/>
              </a:prstGeom>
              <a:blipFill>
                <a:blip r:embed="rId12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516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8ACFCF-E5CE-6644-B75B-4B1D89CF147B}"/>
                  </a:ext>
                </a:extLst>
              </p:cNvPr>
              <p:cNvSpPr/>
              <p:nvPr/>
            </p:nvSpPr>
            <p:spPr>
              <a:xfrm>
                <a:off x="228600" y="178926"/>
                <a:ext cx="8594404" cy="837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Let’s take a look at the product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sz="2400" dirty="0"/>
                  <a:t> has the singular values of a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400" dirty="0"/>
                  <a:t>, 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sz="2400" dirty="0"/>
                  <a:t> matrix.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8ACFCF-E5CE-6644-B75B-4B1D89CF14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78926"/>
                <a:ext cx="8594404" cy="837537"/>
              </a:xfrm>
              <a:prstGeom prst="rect">
                <a:avLst/>
              </a:prstGeom>
              <a:blipFill>
                <a:blip r:embed="rId2"/>
                <a:stretch>
                  <a:fillRect l="-1032" t="-2985" r="-885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AF969DE-DCC3-B54A-B49E-3221A70773E8}"/>
                  </a:ext>
                </a:extLst>
              </p:cNvPr>
              <p:cNvSpPr/>
              <p:nvPr/>
            </p:nvSpPr>
            <p:spPr>
              <a:xfrm>
                <a:off x="169499" y="1171889"/>
                <a:ext cx="7450501" cy="18120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</m:e>
                        <m:sup>
                          <m:r>
                            <a:rPr lang="en-US" sz="1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19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9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/>
                                  <m:e/>
                                </m:mr>
                                <m:mr>
                                  <m:e/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/>
                                </m:mr>
                                <m:mr>
                                  <m:e/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sz="1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9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eqArr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</m:mr>
                            <m:mr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9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/>
                                  <m:e/>
                                </m:mr>
                                <m:mr>
                                  <m:e/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/>
                                </m:mr>
                                <m:mr>
                                  <m:e/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sz="1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9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/>
                                  <m:e/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/>
                                  <m:e/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9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sSup>
                                  <m:sSupPr>
                                    <m:ctrlP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1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9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AF969DE-DCC3-B54A-B49E-3221A7077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99" y="1171889"/>
                <a:ext cx="7450501" cy="1812035"/>
              </a:xfrm>
              <a:prstGeom prst="rect">
                <a:avLst/>
              </a:prstGeom>
              <a:blipFill>
                <a:blip r:embed="rId3"/>
                <a:stretch>
                  <a:fillRect b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81EE4C-C251-C24B-9DF0-E61CB47300EC}"/>
                  </a:ext>
                </a:extLst>
              </p:cNvPr>
              <p:cNvSpPr txBox="1"/>
              <p:nvPr/>
            </p:nvSpPr>
            <p:spPr>
              <a:xfrm>
                <a:off x="4288217" y="3152001"/>
                <a:ext cx="5513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81EE4C-C251-C24B-9DF0-E61CB4730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217" y="3152001"/>
                <a:ext cx="551369" cy="276999"/>
              </a:xfrm>
              <a:prstGeom prst="rect">
                <a:avLst/>
              </a:prstGeom>
              <a:blipFill>
                <a:blip r:embed="rId4"/>
                <a:stretch>
                  <a:fillRect l="-4545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DAF54C-34E3-C845-8579-73C7EB58F395}"/>
                  </a:ext>
                </a:extLst>
              </p:cNvPr>
              <p:cNvSpPr txBox="1"/>
              <p:nvPr/>
            </p:nvSpPr>
            <p:spPr>
              <a:xfrm>
                <a:off x="1884869" y="2760710"/>
                <a:ext cx="5513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DAF54C-34E3-C845-8579-73C7EB58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869" y="2760710"/>
                <a:ext cx="551369" cy="276999"/>
              </a:xfrm>
              <a:prstGeom prst="rect">
                <a:avLst/>
              </a:prstGeom>
              <a:blipFill>
                <a:blip r:embed="rId5"/>
                <a:stretch>
                  <a:fillRect l="-4444" r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161D09-D511-9949-AEF6-3F8464ACF4EF}"/>
                  </a:ext>
                </a:extLst>
              </p:cNvPr>
              <p:cNvSpPr txBox="1"/>
              <p:nvPr/>
            </p:nvSpPr>
            <p:spPr>
              <a:xfrm>
                <a:off x="6286500" y="2733817"/>
                <a:ext cx="490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161D09-D511-9949-AEF6-3F8464ACF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0" y="2733817"/>
                <a:ext cx="490454" cy="276999"/>
              </a:xfrm>
              <a:prstGeom prst="rect">
                <a:avLst/>
              </a:prstGeom>
              <a:blipFill>
                <a:blip r:embed="rId6"/>
                <a:stretch>
                  <a:fillRect l="-5000" r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7B09E35-FB7B-6245-94E1-9FB09F0A9E68}"/>
                  </a:ext>
                </a:extLst>
              </p:cNvPr>
              <p:cNvSpPr/>
              <p:nvPr/>
            </p:nvSpPr>
            <p:spPr>
              <a:xfrm>
                <a:off x="38100" y="3934536"/>
                <a:ext cx="8908208" cy="1824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</m:e>
                        <m:sup>
                          <m:r>
                            <a:rPr lang="en-US" sz="1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19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9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/>
                                  <m:e/>
                                </m:mr>
                                <m:mr>
                                  <m:e/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/>
                                </m:mr>
                                <m:mr>
                                  <m:e/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sz="1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9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/>
                                  <m:e/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/>
                                  <m:e/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9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/>
                                  <m:e/>
                                </m:mr>
                                <m:mr>
                                  <m:e/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/>
                                </m:mr>
                                <m:mr>
                                  <m:e/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sz="1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9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eqArr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</m:mr>
                            <m:mr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19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sz="19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9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9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sz="1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  <m:e/>
                                  <m:e/>
                                </m:mr>
                                <m:mr>
                                  <m:e/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/>
                                </m:mr>
                                <m:mr>
                                  <m:e/>
                                  <m:e/>
                                  <m:e>
                                    <m:sSup>
                                      <m:sSupPr>
                                        <m:ctrlPr>
                                          <a:rPr lang="en-US" sz="19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sz="19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9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9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sz="19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mr>
                                <m:mr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/>
                                </m:mr>
                                <m:mr>
                                  <m:e/>
                                  <m:e/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mr>
                                <m:mr>
                                  <m:e/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/>
                                </m:mr>
                                <m:mr>
                                  <m:e/>
                                  <m:e/>
                                  <m:e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mr>
                                <m:mr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/>
                                </m:mr>
                                <m:mr>
                                  <m:e/>
                                  <m:e/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7B09E35-FB7B-6245-94E1-9FB09F0A9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" y="3934536"/>
                <a:ext cx="8908208" cy="1824217"/>
              </a:xfrm>
              <a:prstGeom prst="rect">
                <a:avLst/>
              </a:prstGeom>
              <a:blipFill>
                <a:blip r:embed="rId7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A8151-41BB-4343-9AA9-0EF654752FEC}"/>
                  </a:ext>
                </a:extLst>
              </p:cNvPr>
              <p:cNvSpPr txBox="1"/>
              <p:nvPr/>
            </p:nvSpPr>
            <p:spPr>
              <a:xfrm>
                <a:off x="3686715" y="5558990"/>
                <a:ext cx="5513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AA8151-41BB-4343-9AA9-0EF654752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715" y="5558990"/>
                <a:ext cx="551369" cy="276999"/>
              </a:xfrm>
              <a:prstGeom prst="rect">
                <a:avLst/>
              </a:prstGeom>
              <a:blipFill>
                <a:blip r:embed="rId8"/>
                <a:stretch>
                  <a:fillRect l="-4444" r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0C9795-B511-4144-BA2A-B14896EF52C9}"/>
                  </a:ext>
                </a:extLst>
              </p:cNvPr>
              <p:cNvSpPr txBox="1"/>
              <p:nvPr/>
            </p:nvSpPr>
            <p:spPr>
              <a:xfrm>
                <a:off x="1333500" y="5832902"/>
                <a:ext cx="5513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0C9795-B511-4144-BA2A-B14896EF5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5832902"/>
                <a:ext cx="551369" cy="276999"/>
              </a:xfrm>
              <a:prstGeom prst="rect">
                <a:avLst/>
              </a:prstGeom>
              <a:blipFill>
                <a:blip r:embed="rId9"/>
                <a:stretch>
                  <a:fillRect l="-4545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533821-F47A-3347-BB84-97C2A927DEE3}"/>
                  </a:ext>
                </a:extLst>
              </p:cNvPr>
              <p:cNvSpPr txBox="1"/>
              <p:nvPr/>
            </p:nvSpPr>
            <p:spPr>
              <a:xfrm>
                <a:off x="7167646" y="5971401"/>
                <a:ext cx="490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533821-F47A-3347-BB84-97C2A927D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646" y="5971401"/>
                <a:ext cx="490454" cy="276999"/>
              </a:xfrm>
              <a:prstGeom prst="rect">
                <a:avLst/>
              </a:prstGeom>
              <a:blipFill>
                <a:blip r:embed="rId10"/>
                <a:stretch>
                  <a:fillRect l="-7692" r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53A9C2E-6DD4-C846-A55F-80BE23809F6E}"/>
              </a:ext>
            </a:extLst>
          </p:cNvPr>
          <p:cNvSpPr/>
          <p:nvPr/>
        </p:nvSpPr>
        <p:spPr>
          <a:xfrm>
            <a:off x="5753100" y="1548039"/>
            <a:ext cx="1659773" cy="10668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901717-E59F-9044-A280-F2CC6E43E6CC}"/>
              </a:ext>
            </a:extLst>
          </p:cNvPr>
          <p:cNvSpPr/>
          <p:nvPr/>
        </p:nvSpPr>
        <p:spPr>
          <a:xfrm>
            <a:off x="5799974" y="3961427"/>
            <a:ext cx="1612900" cy="94344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CBEB050-10F6-5847-AFDC-40081821133F}"/>
                  </a:ext>
                </a:extLst>
              </p:cNvPr>
              <p:cNvSpPr/>
              <p:nvPr/>
            </p:nvSpPr>
            <p:spPr>
              <a:xfrm>
                <a:off x="129415" y="2695717"/>
                <a:ext cx="11003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CBEB050-10F6-5847-AFDC-4008182113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15" y="2695717"/>
                <a:ext cx="110030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83D64CE-4925-AC49-94C6-0D602263216B}"/>
                  </a:ext>
                </a:extLst>
              </p:cNvPr>
              <p:cNvSpPr/>
              <p:nvPr/>
            </p:nvSpPr>
            <p:spPr>
              <a:xfrm>
                <a:off x="38100" y="5785302"/>
                <a:ext cx="11003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83D64CE-4925-AC49-94C6-0D6022632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" y="5785302"/>
                <a:ext cx="110030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035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B4DE1D-77DD-A540-BE05-7A552A700B33}"/>
                  </a:ext>
                </a:extLst>
              </p:cNvPr>
              <p:cNvSpPr txBox="1"/>
              <p:nvPr/>
            </p:nvSpPr>
            <p:spPr>
              <a:xfrm>
                <a:off x="219890" y="381000"/>
                <a:ext cx="8873309" cy="5939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Assume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</a:rPr>
                      <m:t>𝑨</m:t>
                    </m:r>
                  </m:oMath>
                </a14:m>
                <a:r>
                  <a:rPr lang="en-US" sz="2400" dirty="0"/>
                  <a:t> with the singular value decomposition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</a:rPr>
                      <m:t>𝑨</m:t>
                    </m:r>
                    <m:r>
                      <a:rPr lang="en-US" sz="2400">
                        <a:latin typeface="Cambria Math" charset="0"/>
                      </a:rPr>
                      <m:t>=</m:t>
                    </m:r>
                    <m:r>
                      <a:rPr lang="en-US" sz="2400" b="1" i="1">
                        <a:latin typeface="Cambria Math" charset="0"/>
                      </a:rPr>
                      <m:t>𝑼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Let’s take a look at the eigenpairs corresponding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charset="0"/>
                                </a:rPr>
                                <m:t>𝑼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charset="0"/>
                            </a:rPr>
                            <m:t>𝑼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𝚺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charset="0"/>
                          </a:rPr>
                          <m:t>𝑼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charset="0"/>
                      </a:rPr>
                      <m:t>𝑼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sz="2400" b="0" dirty="0"/>
              </a:p>
              <a:p>
                <a:endParaRPr lang="en-US" sz="2400" dirty="0">
                  <a:ea typeface="Cambria Math" charset="0"/>
                </a:endParaRPr>
              </a:p>
              <a:p>
                <a:r>
                  <a:rPr lang="en-US" sz="2400" dirty="0"/>
                  <a:t>Hence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r>
                  <a:rPr lang="en-US" sz="2400" dirty="0"/>
                  <a:t>Recall that columns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are all linear independent (orthogonal matrix), then from diagonalization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400">
                        <a:latin typeface="Cambria Math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>
                        <a:latin typeface="Cambria Math" charset="0"/>
                      </a:rPr>
                      <m:t>𝑫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400" b="1" i="1">
                            <a:latin typeface="Cambria Math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), we get:</a:t>
                </a:r>
              </a:p>
              <a:p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charset="0"/>
                    <a:cs typeface="Cambria Math" charset="0"/>
                  </a:rPr>
                  <a:t>the columns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are the eigenvectors of the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sz="2400" b="0" dirty="0">
                  <a:ea typeface="Cambria Math" charset="0"/>
                  <a:cs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charset="0"/>
                    <a:cs typeface="Cambria Math" charset="0"/>
                  </a:rPr>
                  <a:t>The diagonal entries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are the 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r>
                  <a:rPr lang="en-US" sz="2400" dirty="0">
                    <a:ea typeface="Cambria Math" charset="0"/>
                    <a:cs typeface="Cambria Math" charset="0"/>
                  </a:rPr>
                  <a:t>Let’s call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the 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B4DE1D-77DD-A540-BE05-7A552A700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90" y="381000"/>
                <a:ext cx="8873309" cy="5939703"/>
              </a:xfrm>
              <a:prstGeom prst="rect">
                <a:avLst/>
              </a:prstGeom>
              <a:blipFill>
                <a:blip r:embed="rId3"/>
                <a:stretch>
                  <a:fillRect l="-1000" t="-640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358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B4DE1D-77DD-A540-BE05-7A552A700B33}"/>
                  </a:ext>
                </a:extLst>
              </p:cNvPr>
              <p:cNvSpPr txBox="1"/>
              <p:nvPr/>
            </p:nvSpPr>
            <p:spPr>
              <a:xfrm>
                <a:off x="270691" y="381000"/>
                <a:ext cx="8873309" cy="517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 a similar way,</a:t>
                </a:r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charset="0"/>
                          </a:rPr>
                          <m:t>𝑼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charset="0"/>
                              </a:rPr>
                              <m:t>𝑼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𝚺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sz="2400" b="0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charset="0"/>
                          </a:rPr>
                          <m:t>𝑼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𝚺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𝑼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sz="2400" b="0" dirty="0"/>
              </a:p>
              <a:p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endParaRPr lang="en-US" sz="2400" dirty="0">
                  <a:ea typeface="Cambria Math" charset="0"/>
                </a:endParaRPr>
              </a:p>
              <a:p>
                <a:r>
                  <a:rPr lang="en-US" sz="2400" dirty="0"/>
                  <a:t>Hence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𝑼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r>
                  <a:rPr lang="en-US" sz="2400" dirty="0"/>
                  <a:t>Recall that columns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are all linear independent (orthogonal matrices), then from diagonalization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400">
                        <a:latin typeface="Cambria Math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>
                        <a:latin typeface="Cambria Math" charset="0"/>
                      </a:rPr>
                      <m:t>𝑫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400" b="1" i="1">
                            <a:latin typeface="Cambria Math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), we get:</a:t>
                </a:r>
              </a:p>
              <a:p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charset="0"/>
                    <a:cs typeface="Cambria Math" charset="0"/>
                  </a:rPr>
                  <a:t>The columns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are the eigenvectors of the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B4DE1D-77DD-A540-BE05-7A552A700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91" y="381000"/>
                <a:ext cx="8873309" cy="5173083"/>
              </a:xfrm>
              <a:prstGeom prst="rect">
                <a:avLst/>
              </a:prstGeom>
              <a:blipFill>
                <a:blip r:embed="rId3"/>
                <a:stretch>
                  <a:fillRect l="-1000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314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51367" y="250056"/>
            <a:ext cx="924983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How can we compute an SVD of a matrix A ?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28600" y="990600"/>
                <a:ext cx="8792634" cy="5583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Evaluate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sz="2400" dirty="0"/>
                  <a:t> 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𝐯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sz="2400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Make a matrix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400" dirty="0"/>
                  <a:t> from the normalized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𝐯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 The columns are called “</a:t>
                </a:r>
                <a:r>
                  <a:rPr lang="en-US" sz="2400" dirty="0">
                    <a:solidFill>
                      <a:srgbClr val="007434"/>
                    </a:solidFill>
                  </a:rPr>
                  <a:t>right singular vectors</a:t>
                </a:r>
                <a:r>
                  <a:rPr lang="en-US" sz="2400" dirty="0"/>
                  <a:t>”.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Make a diagonal matrix from the square roots of the eigenvalues.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2400" dirty="0"/>
                  <a:t>  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 startAt="3"/>
                </a:pPr>
                <a:endParaRPr lang="en-US" sz="2400" dirty="0"/>
              </a:p>
              <a:p>
                <a:pPr marL="457200" indent="-457200">
                  <a:buFont typeface="+mj-lt"/>
                  <a:buAutoNum type="arabicPeriod" startAt="4"/>
                </a:pPr>
                <a:r>
                  <a:rPr lang="en-US" sz="2400" dirty="0"/>
                  <a:t>Find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1" i="1">
                        <a:latin typeface="Cambria Math" charset="0"/>
                      </a:rPr>
                      <m:t>𝑨</m:t>
                    </m:r>
                    <m:r>
                      <a:rPr lang="en-US" sz="2400">
                        <a:latin typeface="Cambria Math" charset="0"/>
                      </a:rPr>
                      <m:t>=</m:t>
                    </m:r>
                    <m:r>
                      <a:rPr lang="en-US" sz="2400" b="1" i="1">
                        <a:latin typeface="Cambria Math" charset="0"/>
                      </a:rPr>
                      <m:t>𝑼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2400" b="1" i="1">
                        <a:latin typeface="Cambria Math" charset="0"/>
                      </a:rPr>
                      <m:t>𝑼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2400" b="1" i="1">
                        <a:latin typeface="Cambria Math" charset="0"/>
                      </a:rPr>
                      <m:t>𝑼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. The columns are called the “</a:t>
                </a:r>
                <a:r>
                  <a:rPr lang="en-US" sz="2400" dirty="0">
                    <a:solidFill>
                      <a:srgbClr val="007434"/>
                    </a:solidFill>
                  </a:rPr>
                  <a:t>left singular vectors</a:t>
                </a:r>
                <a:r>
                  <a:rPr lang="en-US" sz="2400" dirty="0"/>
                  <a:t>”.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990600"/>
                <a:ext cx="8792634" cy="5583773"/>
              </a:xfrm>
              <a:prstGeom prst="rect">
                <a:avLst/>
              </a:prstGeom>
              <a:blipFill>
                <a:blip r:embed="rId3"/>
                <a:stretch>
                  <a:fillRect l="-866" t="-680" r="-1587" b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2731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51367" y="245293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True or False?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51367" y="1371600"/>
                <a:ext cx="8183034" cy="4900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</a:rPr>
                      <m:t>𝑨</m:t>
                    </m:r>
                  </m:oMath>
                </a14:m>
                <a:r>
                  <a:rPr lang="en-US" sz="2400" dirty="0"/>
                  <a:t> has the singular value decomposition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</a:rPr>
                      <m:t>𝑨</m:t>
                    </m:r>
                    <m:r>
                      <a:rPr lang="en-US" sz="2400">
                        <a:latin typeface="Cambria Math" charset="0"/>
                      </a:rPr>
                      <m:t>=</m:t>
                    </m:r>
                    <m:r>
                      <a:rPr lang="en-US" sz="2400" b="1" i="1">
                        <a:latin typeface="Cambria Math" charset="0"/>
                      </a:rPr>
                      <m:t>𝑼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charset="0"/>
                    <a:cs typeface="Cambria Math" charset="0"/>
                  </a:rPr>
                  <a:t>The matrices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are not singular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charset="0"/>
                    <a:cs typeface="Cambria Math" charset="0"/>
                  </a:rPr>
                  <a:t>The matrix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can have zero diagonal entries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ea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</a:rPr>
                      <m:t>=1</m:t>
                    </m:r>
                  </m:oMath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charset="0"/>
                    <a:cs typeface="Cambria Math" charset="0"/>
                  </a:rPr>
                  <a:t>The SVD exists when the matrix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</a:rPr>
                      <m:t>𝑨</m:t>
                    </m:r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is singular</a:t>
                </a:r>
              </a:p>
              <a:p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charset="0"/>
                    <a:cs typeface="Cambria Math" charset="0"/>
                  </a:rPr>
                  <a:t>The algorithm to evaluate SVD will fail when taking the square root of a negative eigenvalue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7" y="1371600"/>
                <a:ext cx="8183034" cy="4900188"/>
              </a:xfrm>
              <a:prstGeom prst="rect">
                <a:avLst/>
              </a:prstGeom>
              <a:blipFill>
                <a:blip r:embed="rId2"/>
                <a:stretch>
                  <a:fillRect l="-930"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9652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75115</TotalTime>
  <Words>1950</Words>
  <Application>Microsoft Macintosh PowerPoint</Application>
  <PresentationFormat>On-screen Show (4:3)</PresentationFormat>
  <Paragraphs>287</Paragraphs>
  <Slides>26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Cambria</vt:lpstr>
      <vt:lpstr>Cambria Math</vt:lpstr>
      <vt:lpstr>Franklin Gothic Book</vt:lpstr>
      <vt:lpstr>Perpetua</vt:lpstr>
      <vt:lpstr>Times</vt:lpstr>
      <vt:lpstr>Times New Roman</vt:lpstr>
      <vt:lpstr>Wingdings 2</vt:lpstr>
      <vt:lpstr>Equity</vt:lpstr>
      <vt:lpstr>Singular Value Decomposition (matrix factorization)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Singular Value Decomposition (applications)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Solid Mechanics TAM 251</dc:title>
  <dc:creator>Mariana Silva Sohn</dc:creator>
  <cp:lastModifiedBy>Silva, Mariana Teixeira</cp:lastModifiedBy>
  <cp:revision>1206</cp:revision>
  <cp:lastPrinted>2018-03-08T18:06:52Z</cp:lastPrinted>
  <dcterms:created xsi:type="dcterms:W3CDTF">2012-07-21T17:56:31Z</dcterms:created>
  <dcterms:modified xsi:type="dcterms:W3CDTF">2020-04-18T18:01:30Z</dcterms:modified>
</cp:coreProperties>
</file>